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7" r:id="rId2"/>
    <p:sldId id="288" r:id="rId3"/>
    <p:sldId id="335" r:id="rId4"/>
    <p:sldId id="337" r:id="rId5"/>
    <p:sldId id="336" r:id="rId6"/>
    <p:sldId id="338" r:id="rId7"/>
    <p:sldId id="270" r:id="rId8"/>
    <p:sldId id="289" r:id="rId9"/>
    <p:sldId id="305" r:id="rId10"/>
    <p:sldId id="276" r:id="rId11"/>
    <p:sldId id="278" r:id="rId12"/>
    <p:sldId id="280" r:id="rId13"/>
    <p:sldId id="304" r:id="rId14"/>
    <p:sldId id="267" r:id="rId15"/>
    <p:sldId id="268" r:id="rId16"/>
    <p:sldId id="291" r:id="rId17"/>
    <p:sldId id="340" r:id="rId18"/>
    <p:sldId id="331" r:id="rId19"/>
    <p:sldId id="343" r:id="rId20"/>
    <p:sldId id="365" r:id="rId21"/>
    <p:sldId id="364" r:id="rId22"/>
    <p:sldId id="263" r:id="rId23"/>
    <p:sldId id="265" r:id="rId24"/>
    <p:sldId id="346" r:id="rId25"/>
    <p:sldId id="341" r:id="rId26"/>
    <p:sldId id="347" r:id="rId27"/>
    <p:sldId id="342" r:id="rId28"/>
    <p:sldId id="368" r:id="rId29"/>
    <p:sldId id="366" r:id="rId30"/>
    <p:sldId id="367" r:id="rId31"/>
    <p:sldId id="311" r:id="rId32"/>
    <p:sldId id="334" r:id="rId33"/>
    <p:sldId id="312" r:id="rId34"/>
    <p:sldId id="333" r:id="rId35"/>
    <p:sldId id="282" r:id="rId36"/>
    <p:sldId id="320" r:id="rId37"/>
    <p:sldId id="321" r:id="rId38"/>
    <p:sldId id="318" r:id="rId39"/>
    <p:sldId id="319" r:id="rId40"/>
    <p:sldId id="344" r:id="rId41"/>
    <p:sldId id="345" r:id="rId42"/>
    <p:sldId id="317" r:id="rId43"/>
    <p:sldId id="316" r:id="rId44"/>
    <p:sldId id="295" r:id="rId45"/>
    <p:sldId id="348" r:id="rId46"/>
    <p:sldId id="322" r:id="rId47"/>
    <p:sldId id="285" r:id="rId48"/>
    <p:sldId id="327" r:id="rId49"/>
    <p:sldId id="323" r:id="rId50"/>
    <p:sldId id="324" r:id="rId51"/>
    <p:sldId id="328" r:id="rId52"/>
    <p:sldId id="330" r:id="rId53"/>
    <p:sldId id="325" r:id="rId54"/>
    <p:sldId id="329" r:id="rId55"/>
    <p:sldId id="296" r:id="rId56"/>
    <p:sldId id="260" r:id="rId57"/>
    <p:sldId id="259" r:id="rId58"/>
    <p:sldId id="298" r:id="rId59"/>
    <p:sldId id="339" r:id="rId60"/>
    <p:sldId id="261" r:id="rId61"/>
    <p:sldId id="307" r:id="rId62"/>
    <p:sldId id="349" r:id="rId63"/>
    <p:sldId id="371" r:id="rId64"/>
    <p:sldId id="350" r:id="rId65"/>
    <p:sldId id="351" r:id="rId66"/>
    <p:sldId id="361" r:id="rId67"/>
    <p:sldId id="362" r:id="rId68"/>
    <p:sldId id="369" r:id="rId69"/>
    <p:sldId id="370" r:id="rId70"/>
    <p:sldId id="363" r:id="rId71"/>
    <p:sldId id="352" r:id="rId72"/>
    <p:sldId id="353" r:id="rId73"/>
    <p:sldId id="354" r:id="rId74"/>
    <p:sldId id="355" r:id="rId75"/>
    <p:sldId id="356" r:id="rId76"/>
    <p:sldId id="357" r:id="rId77"/>
    <p:sldId id="358" r:id="rId78"/>
    <p:sldId id="359" r:id="rId79"/>
    <p:sldId id="360"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C8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9" autoAdjust="0"/>
    <p:restoredTop sz="79202" autoAdjust="0"/>
  </p:normalViewPr>
  <p:slideViewPr>
    <p:cSldViewPr>
      <p:cViewPr>
        <p:scale>
          <a:sx n="75" d="100"/>
          <a:sy n="75" d="100"/>
        </p:scale>
        <p:origin x="-1086" y="-3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D7A7C7-3E50-4CD4-B7F0-3807D455AF6E}" type="datetimeFigureOut">
              <a:rPr lang="en-US" smtClean="0"/>
              <a:t>3/19/2018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9FCD25-FA98-49C1-9A60-7750F1B0029B}" type="slidenum">
              <a:rPr lang="en-US" smtClean="0"/>
              <a:t>‹#›</a:t>
            </a:fld>
            <a:endParaRPr lang="en-US"/>
          </a:p>
        </p:txBody>
      </p:sp>
    </p:spTree>
    <p:extLst>
      <p:ext uri="{BB962C8B-B14F-4D97-AF65-F5344CB8AC3E}">
        <p14:creationId xmlns:p14="http://schemas.microsoft.com/office/powerpoint/2010/main" val="280524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B0E29D7C-2C73-455D-A326-36FD0CE0989B}" type="slidenum">
              <a:rPr lang="en-US" altLang="x-none">
                <a:solidFill>
                  <a:srgbClr val="000000"/>
                </a:solidFill>
                <a:latin typeface="Times New Roman" pitchFamily="16" charset="0"/>
                <a:cs typeface="DejaVu Sans" charset="0"/>
              </a:rPr>
              <a:pPr eaLnBrk="1"/>
              <a:t>1</a:t>
            </a:fld>
            <a:endParaRPr lang="en-US" altLang="x-none">
              <a:solidFill>
                <a:srgbClr val="000000"/>
              </a:solidFill>
              <a:latin typeface="Times New Roman" pitchFamily="16" charset="0"/>
              <a:cs typeface="DejaVu Sans" charset="0"/>
            </a:endParaRPr>
          </a:p>
        </p:txBody>
      </p:sp>
      <p:sp>
        <p:nvSpPr>
          <p:cNvPr id="47107"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E0859B0D-A1C0-4F1F-81CC-17830D28A402}" type="slidenum">
              <a:rPr lang="en-US" altLang="x-none" sz="1300">
                <a:solidFill>
                  <a:srgbClr val="000000"/>
                </a:solidFill>
                <a:latin typeface="Times New Roman" pitchFamily="16" charset="0"/>
                <a:cs typeface="DejaVu Sans" charset="0"/>
              </a:rPr>
              <a:pPr algn="r" eaLnBrk="1">
                <a:buClrTx/>
                <a:buFontTx/>
                <a:buNone/>
              </a:pPr>
              <a:t>1</a:t>
            </a:fld>
            <a:endParaRPr lang="en-US" altLang="x-none" sz="1300">
              <a:solidFill>
                <a:srgbClr val="000000"/>
              </a:solidFill>
              <a:latin typeface="Times New Roman" pitchFamily="16" charset="0"/>
              <a:cs typeface="DejaVu Sans" charset="0"/>
            </a:endParaRPr>
          </a:p>
        </p:txBody>
      </p:sp>
      <p:sp>
        <p:nvSpPr>
          <p:cNvPr id="47108"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9"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10</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10</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Title</a:t>
            </a:r>
            <a:r>
              <a:rPr lang="en-US" baseline="0" dirty="0" smtClean="0"/>
              <a:t> adding knowledge to ontologies </a:t>
            </a:r>
            <a:endParaRPr lang="en-US" dirty="0" smtClean="0"/>
          </a:p>
          <a:p>
            <a:endParaRPr lang="en-US" dirty="0" smtClean="0"/>
          </a:p>
          <a:p>
            <a:r>
              <a:rPr lang="en-US" dirty="0" smtClean="0"/>
              <a:t>Before taming need to get knowledge out human</a:t>
            </a:r>
            <a:r>
              <a:rPr lang="en-US" baseline="0" dirty="0" smtClean="0"/>
              <a:t> head into a system machines can process/navigate /understand </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11</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11</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12</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12</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Finish</a:t>
            </a:r>
            <a:r>
              <a:rPr lang="en-US" baseline="0" dirty="0" smtClean="0"/>
              <a:t> knowledge graph conversation for next slide, can use it to tame the </a:t>
            </a:r>
            <a:r>
              <a:rPr lang="en-US" baseline="0" dirty="0" err="1" smtClean="0"/>
              <a:t>datascape</a:t>
            </a:r>
            <a:r>
              <a:rPr lang="en-US" baseline="0" dirty="0" smtClean="0"/>
              <a:t>. </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to connect ontologies</a:t>
            </a:r>
            <a:r>
              <a:rPr lang="en-US" baseline="0" dirty="0" smtClean="0"/>
              <a:t> to data wilderness , we can tame the wildness  more figurative version of this for intro, a different version for the methods </a:t>
            </a:r>
          </a:p>
          <a:p>
            <a:endParaRPr lang="en-US" baseline="0" dirty="0" smtClean="0"/>
          </a:p>
          <a:p>
            <a:r>
              <a:rPr lang="en-US" baseline="0" dirty="0" smtClean="0"/>
              <a:t>Ontology knowledge -&gt; used to tame data via annotation, </a:t>
            </a:r>
            <a:r>
              <a:rPr lang="en-US" baseline="0" dirty="0" err="1" smtClean="0"/>
              <a:t>csv</a:t>
            </a:r>
            <a:r>
              <a:rPr lang="en-US" baseline="0" dirty="0" smtClean="0"/>
              <a:t> about …, </a:t>
            </a:r>
            <a:r>
              <a:rPr lang="en-US" baseline="0" dirty="0" err="1" smtClean="0"/>
              <a:t>csv</a:t>
            </a:r>
            <a:r>
              <a:rPr lang="en-US" baseline="0" dirty="0" smtClean="0"/>
              <a:t> column about …</a:t>
            </a:r>
          </a:p>
        </p:txBody>
      </p:sp>
      <p:sp>
        <p:nvSpPr>
          <p:cNvPr id="4" name="Slide Number Placeholder 3"/>
          <p:cNvSpPr>
            <a:spLocks noGrp="1"/>
          </p:cNvSpPr>
          <p:nvPr>
            <p:ph type="sldNum" sz="quarter" idx="10"/>
          </p:nvPr>
        </p:nvSpPr>
        <p:spPr/>
        <p:txBody>
          <a:bodyPr/>
          <a:lstStyle/>
          <a:p>
            <a:fld id="{459FCD25-FA98-49C1-9A60-7750F1B0029B}" type="slidenum">
              <a:rPr lang="en-US" smtClean="0"/>
              <a:t>13</a:t>
            </a:fld>
            <a:endParaRPr lang="en-US"/>
          </a:p>
        </p:txBody>
      </p:sp>
    </p:spTree>
    <p:extLst>
      <p:ext uri="{BB962C8B-B14F-4D97-AF65-F5344CB8AC3E}">
        <p14:creationId xmlns:p14="http://schemas.microsoft.com/office/powerpoint/2010/main" val="2918847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14</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14</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In</a:t>
            </a:r>
            <a:r>
              <a:rPr lang="en-US" baseline="0" dirty="0" smtClean="0"/>
              <a:t> a sense it’s similar to asking a supervisor for their collaborator network's data about x </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15</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15</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Don’t have human</a:t>
            </a:r>
            <a:r>
              <a:rPr lang="en-US" baseline="0" dirty="0" smtClean="0"/>
              <a:t> expertise access, want knowledge based search functions. Not as tailored as a real supervisor but lets people navigate knowledge graph contributed by 100’s of people. Like Google vs. librarian </a:t>
            </a:r>
          </a:p>
          <a:p>
            <a:endParaRPr lang="en-US" baseline="0" dirty="0" smtClean="0"/>
          </a:p>
          <a:p>
            <a:r>
              <a:rPr lang="en-US" baseline="0" dirty="0" smtClean="0"/>
              <a:t>Semi automate the process data is too big for any one person to know.  Build on this to show the datasets being delivered </a:t>
            </a:r>
          </a:p>
          <a:p>
            <a:endParaRPr lang="en-US" baseline="0" dirty="0" smtClean="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Aims of thesis, what do I mean</a:t>
            </a:r>
            <a:r>
              <a:rPr lang="en-US" baseline="0" dirty="0" smtClean="0"/>
              <a:t> by fit for purpose, to navigate the knowledge and </a:t>
            </a:r>
            <a:r>
              <a:rPr lang="en-US" baseline="0" dirty="0" err="1" smtClean="0"/>
              <a:t>dataspace</a:t>
            </a:r>
            <a:r>
              <a:rPr lang="en-US" baseline="0" dirty="0" smtClean="0"/>
              <a:t>, in order to do that in semantic research test ccs can it do this …</a:t>
            </a:r>
          </a:p>
          <a:p>
            <a:r>
              <a:rPr lang="en-US" baseline="0" dirty="0" smtClean="0"/>
              <a:t>Show list of cc tested form may angles, highlight the ones I’m going to talk about.  Another slide for the ccs I address, go from section with the cc in bold. As table of contents. </a:t>
            </a:r>
          </a:p>
        </p:txBody>
      </p:sp>
      <p:sp>
        <p:nvSpPr>
          <p:cNvPr id="4" name="Slide Number Placeholder 3"/>
          <p:cNvSpPr>
            <a:spLocks noGrp="1"/>
          </p:cNvSpPr>
          <p:nvPr>
            <p:ph type="sldNum" sz="quarter" idx="10"/>
          </p:nvPr>
        </p:nvSpPr>
        <p:spPr/>
        <p:txBody>
          <a:bodyPr/>
          <a:lstStyle/>
          <a:p>
            <a:fld id="{459FCD25-FA98-49C1-9A60-7750F1B0029B}" type="slidenum">
              <a:rPr lang="en-US" smtClean="0"/>
              <a:t>16</a:t>
            </a:fld>
            <a:endParaRPr lang="en-US"/>
          </a:p>
        </p:txBody>
      </p:sp>
    </p:spTree>
    <p:extLst>
      <p:ext uri="{BB962C8B-B14F-4D97-AF65-F5344CB8AC3E}">
        <p14:creationId xmlns:p14="http://schemas.microsoft.com/office/powerpoint/2010/main" val="2414079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Aims of thesis, what do I mean</a:t>
            </a:r>
            <a:r>
              <a:rPr lang="en-US" baseline="0" dirty="0" smtClean="0"/>
              <a:t> by fit for purpose, to navigate the knowledge and </a:t>
            </a:r>
            <a:r>
              <a:rPr lang="en-US" baseline="0" dirty="0" err="1" smtClean="0"/>
              <a:t>dataspace</a:t>
            </a:r>
            <a:r>
              <a:rPr lang="en-US" baseline="0" dirty="0" smtClean="0"/>
              <a:t>, in order to do that in semantic research test ccs can it do this …</a:t>
            </a:r>
          </a:p>
          <a:p>
            <a:r>
              <a:rPr lang="en-US" baseline="0" dirty="0" smtClean="0"/>
              <a:t>Show list of cc tested form may angles, highlight the ones I’m going to talk about.  Another slide for the ccs I address, go from section with the cc in bold. As table of contents. </a:t>
            </a:r>
          </a:p>
        </p:txBody>
      </p:sp>
      <p:sp>
        <p:nvSpPr>
          <p:cNvPr id="4" name="Slide Number Placeholder 3"/>
          <p:cNvSpPr>
            <a:spLocks noGrp="1"/>
          </p:cNvSpPr>
          <p:nvPr>
            <p:ph type="sldNum" sz="quarter" idx="10"/>
          </p:nvPr>
        </p:nvSpPr>
        <p:spPr/>
        <p:txBody>
          <a:bodyPr/>
          <a:lstStyle/>
          <a:p>
            <a:fld id="{459FCD25-FA98-49C1-9A60-7750F1B0029B}" type="slidenum">
              <a:rPr lang="en-US" smtClean="0"/>
              <a:t>17</a:t>
            </a:fld>
            <a:endParaRPr lang="en-US"/>
          </a:p>
        </p:txBody>
      </p:sp>
    </p:spTree>
    <p:extLst>
      <p:ext uri="{BB962C8B-B14F-4D97-AF65-F5344CB8AC3E}">
        <p14:creationId xmlns:p14="http://schemas.microsoft.com/office/powerpoint/2010/main" val="2414079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Aims of thesis, what do I mean</a:t>
            </a:r>
            <a:r>
              <a:rPr lang="en-US" baseline="0" dirty="0" smtClean="0"/>
              <a:t> by fit for purpose, to navigate the knowledge and </a:t>
            </a:r>
            <a:r>
              <a:rPr lang="en-US" baseline="0" dirty="0" err="1" smtClean="0"/>
              <a:t>dataspace</a:t>
            </a:r>
            <a:r>
              <a:rPr lang="en-US" baseline="0" dirty="0" smtClean="0"/>
              <a:t>, in order to do that in semantic research test ccs can it do this …</a:t>
            </a:r>
          </a:p>
          <a:p>
            <a:r>
              <a:rPr lang="en-US" baseline="0" dirty="0" smtClean="0"/>
              <a:t>Show list of cc tested form may angles, highlight the ones I’m going to talk about.  Another slide for the ccs I address, go from section with the cc in bold. As table of contents. </a:t>
            </a:r>
          </a:p>
        </p:txBody>
      </p:sp>
      <p:sp>
        <p:nvSpPr>
          <p:cNvPr id="4" name="Slide Number Placeholder 3"/>
          <p:cNvSpPr>
            <a:spLocks noGrp="1"/>
          </p:cNvSpPr>
          <p:nvPr>
            <p:ph type="sldNum" sz="quarter" idx="10"/>
          </p:nvPr>
        </p:nvSpPr>
        <p:spPr/>
        <p:txBody>
          <a:bodyPr/>
          <a:lstStyle/>
          <a:p>
            <a:fld id="{459FCD25-FA98-49C1-9A60-7750F1B0029B}" type="slidenum">
              <a:rPr lang="en-US" smtClean="0"/>
              <a:t>18</a:t>
            </a:fld>
            <a:endParaRPr lang="en-US"/>
          </a:p>
        </p:txBody>
      </p:sp>
    </p:spTree>
    <p:extLst>
      <p:ext uri="{BB962C8B-B14F-4D97-AF65-F5344CB8AC3E}">
        <p14:creationId xmlns:p14="http://schemas.microsoft.com/office/powerpoint/2010/main" val="241407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Schema</a:t>
            </a:r>
            <a:r>
              <a:rPr lang="en-US" baseline="0" dirty="0" smtClean="0"/>
              <a:t> for ENVO and GO need to merge  them connect to data holdings</a:t>
            </a:r>
            <a:endParaRPr lang="en-US" dirty="0" smtClean="0"/>
          </a:p>
          <a:p>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19</a:t>
            </a:fld>
            <a:endParaRPr lang="en-US"/>
          </a:p>
        </p:txBody>
      </p:sp>
    </p:spTree>
    <p:extLst>
      <p:ext uri="{BB962C8B-B14F-4D97-AF65-F5344CB8AC3E}">
        <p14:creationId xmlns:p14="http://schemas.microsoft.com/office/powerpoint/2010/main" val="3974203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data files</a:t>
            </a:r>
            <a:r>
              <a:rPr lang="en-US" baseline="0" dirty="0" smtClean="0"/>
              <a:t> shape files </a:t>
            </a:r>
            <a:r>
              <a:rPr lang="en-US" baseline="0" dirty="0" err="1" smtClean="0"/>
              <a:t>netcdf</a:t>
            </a:r>
            <a:r>
              <a:rPr lang="en-US" baseline="0" dirty="0" smtClean="0"/>
              <a:t> </a:t>
            </a:r>
            <a:r>
              <a:rPr lang="en-US" baseline="0" dirty="0" err="1" smtClean="0"/>
              <a:t>csv</a:t>
            </a:r>
            <a:r>
              <a:rPr lang="en-US" baseline="0" dirty="0" smtClean="0"/>
              <a:t> </a:t>
            </a:r>
            <a:r>
              <a:rPr lang="en-US" baseline="0" dirty="0" err="1" smtClean="0"/>
              <a:t>etc</a:t>
            </a:r>
            <a:r>
              <a:rPr lang="en-US" baseline="0" dirty="0" smtClean="0"/>
              <a:t> with 10’s show in different </a:t>
            </a:r>
            <a:r>
              <a:rPr lang="en-US" baseline="0" dirty="0" err="1" smtClean="0"/>
              <a:t>textfile</a:t>
            </a:r>
            <a:r>
              <a:rPr lang="en-US" baseline="0" dirty="0" smtClean="0"/>
              <a:t> x or test 1, that’s the wilderness of data not domesticated.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2</a:t>
            </a:fld>
            <a:endParaRPr lang="en-US"/>
          </a:p>
        </p:txBody>
      </p:sp>
    </p:spTree>
    <p:extLst>
      <p:ext uri="{BB962C8B-B14F-4D97-AF65-F5344CB8AC3E}">
        <p14:creationId xmlns:p14="http://schemas.microsoft.com/office/powerpoint/2010/main" val="2046744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Schema</a:t>
            </a:r>
            <a:r>
              <a:rPr lang="en-US" baseline="0" dirty="0" smtClean="0"/>
              <a:t> for ENVO and GO need to merge  them connect to data holdings</a:t>
            </a:r>
            <a:endParaRPr lang="en-US" dirty="0" smtClean="0"/>
          </a:p>
          <a:p>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20</a:t>
            </a:fld>
            <a:endParaRPr lang="en-US"/>
          </a:p>
        </p:txBody>
      </p:sp>
    </p:spTree>
    <p:extLst>
      <p:ext uri="{BB962C8B-B14F-4D97-AF65-F5344CB8AC3E}">
        <p14:creationId xmlns:p14="http://schemas.microsoft.com/office/powerpoint/2010/main" val="3974203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Schema</a:t>
            </a:r>
            <a:r>
              <a:rPr lang="en-US" baseline="0" dirty="0" smtClean="0"/>
              <a:t> for ENVO and GO need to merge  them connect to data holdings</a:t>
            </a:r>
            <a:endParaRPr lang="en-US" dirty="0" smtClean="0"/>
          </a:p>
          <a:p>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21</a:t>
            </a:fld>
            <a:endParaRPr lang="en-US"/>
          </a:p>
        </p:txBody>
      </p:sp>
    </p:spTree>
    <p:extLst>
      <p:ext uri="{BB962C8B-B14F-4D97-AF65-F5344CB8AC3E}">
        <p14:creationId xmlns:p14="http://schemas.microsoft.com/office/powerpoint/2010/main" val="3974203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22</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22</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23</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23</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Knowledge</a:t>
            </a:r>
            <a:r>
              <a:rPr lang="en-US" baseline="0" dirty="0" smtClean="0"/>
              <a:t> graphs aren’t just picture, engineered with controlled axioms, controlled by another ontology RO -&gt; bring in AI angle, there are AI agents </a:t>
            </a:r>
            <a:r>
              <a:rPr lang="en-US" baseline="0" dirty="0" err="1" smtClean="0"/>
              <a:t>reasoners</a:t>
            </a:r>
            <a:r>
              <a:rPr lang="en-US" baseline="0" dirty="0" smtClean="0"/>
              <a:t> which check graphs, RO thoroughly checked by logicians, </a:t>
            </a:r>
          </a:p>
          <a:p>
            <a:endParaRPr lang="en-US" baseline="0" dirty="0" smtClean="0"/>
          </a:p>
          <a:p>
            <a:r>
              <a:rPr lang="en-US" dirty="0" smtClean="0"/>
              <a:t>Take</a:t>
            </a:r>
            <a:r>
              <a:rPr lang="en-US" baseline="0" dirty="0" smtClean="0"/>
              <a:t> opportunity to show the guts of these to engineer this knowledge have a view diagram (simple first), then simple diagram, then zoom out diagram more complexities, -&gt; semantic science  research seeing if our captures of human knowledge withstand AI checks, run test see if </a:t>
            </a:r>
          </a:p>
          <a:p>
            <a:endParaRPr lang="en-US" baseline="0" dirty="0" smtClean="0"/>
          </a:p>
          <a:p>
            <a:r>
              <a:rPr lang="en-US" baseline="0" dirty="0" smtClean="0"/>
              <a:t>After 3 versions repeat the </a:t>
            </a:r>
            <a:r>
              <a:rPr lang="en-US" baseline="0" dirty="0" err="1" smtClean="0"/>
              <a:t>envo</a:t>
            </a:r>
            <a:r>
              <a:rPr lang="en-US" baseline="0" dirty="0" smtClean="0"/>
              <a:t>/go /data slide, take a step back we talked about the first two , now we’ll talk about the 3</a:t>
            </a:r>
            <a:r>
              <a:rPr lang="en-US" baseline="30000" dirty="0" smtClean="0"/>
              <a:t>rd</a:t>
            </a:r>
            <a:r>
              <a:rPr lang="en-US" baseline="0" dirty="0" smtClean="0"/>
              <a:t> part the data that’s been linked. </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24</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24</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Knowledge</a:t>
            </a:r>
            <a:r>
              <a:rPr lang="en-US" baseline="0" dirty="0" smtClean="0"/>
              <a:t> graphs aren’t just picture, engineered with controlled axioms, controlled by another ontology RO -&gt; bring in AI angle, there are AI agents </a:t>
            </a:r>
            <a:r>
              <a:rPr lang="en-US" baseline="0" dirty="0" err="1" smtClean="0"/>
              <a:t>reasoners</a:t>
            </a:r>
            <a:r>
              <a:rPr lang="en-US" baseline="0" dirty="0" smtClean="0"/>
              <a:t> which check graphs, RO thoroughly checked by logicians, </a:t>
            </a:r>
          </a:p>
          <a:p>
            <a:endParaRPr lang="en-US" baseline="0" dirty="0" smtClean="0"/>
          </a:p>
          <a:p>
            <a:r>
              <a:rPr lang="en-US" dirty="0" smtClean="0"/>
              <a:t>Take</a:t>
            </a:r>
            <a:r>
              <a:rPr lang="en-US" baseline="0" dirty="0" smtClean="0"/>
              <a:t> opportunity to show the guts of these to engineer this knowledge have a view diagram (simple first), then simple diagram, then zoom out diagram more complexities, -&gt; semantic science  research seeing if our captures of human knowledge withstand AI checks, run test see if </a:t>
            </a:r>
          </a:p>
          <a:p>
            <a:endParaRPr lang="en-US" baseline="0" dirty="0" smtClean="0"/>
          </a:p>
          <a:p>
            <a:r>
              <a:rPr lang="en-US" baseline="0" dirty="0" smtClean="0"/>
              <a:t>After 3 versions repeat the </a:t>
            </a:r>
            <a:r>
              <a:rPr lang="en-US" baseline="0" dirty="0" err="1" smtClean="0"/>
              <a:t>envo</a:t>
            </a:r>
            <a:r>
              <a:rPr lang="en-US" baseline="0" dirty="0" smtClean="0"/>
              <a:t>/go /data slide, take a step back we talked about the first two , now we’ll talk about the 3</a:t>
            </a:r>
            <a:r>
              <a:rPr lang="en-US" baseline="30000" dirty="0" smtClean="0"/>
              <a:t>rd</a:t>
            </a:r>
            <a:r>
              <a:rPr lang="en-US" baseline="0" dirty="0" smtClean="0"/>
              <a:t> part the data that’s been linked. </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REPEAT</a:t>
            </a:r>
            <a:r>
              <a:rPr lang="en-US" baseline="0" dirty="0" smtClean="0"/>
              <a:t> OF </a:t>
            </a:r>
            <a:r>
              <a:rPr lang="en-US" dirty="0" smtClean="0"/>
              <a:t>Schema</a:t>
            </a:r>
            <a:r>
              <a:rPr lang="en-US" baseline="0" dirty="0" smtClean="0"/>
              <a:t> for ENVO and GO need to merge  them connect to data holdings checked off the GO and ENVO parts. Now address the </a:t>
            </a:r>
            <a:r>
              <a:rPr lang="en-US" baseline="0" dirty="0" err="1" smtClean="0"/>
              <a:t>dataholdings</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25</a:t>
            </a:fld>
            <a:endParaRPr lang="en-US"/>
          </a:p>
        </p:txBody>
      </p:sp>
    </p:spTree>
    <p:extLst>
      <p:ext uri="{BB962C8B-B14F-4D97-AF65-F5344CB8AC3E}">
        <p14:creationId xmlns:p14="http://schemas.microsoft.com/office/powerpoint/2010/main" val="3974203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REPEAT</a:t>
            </a:r>
            <a:r>
              <a:rPr lang="en-US" baseline="0" dirty="0" smtClean="0"/>
              <a:t> OF </a:t>
            </a:r>
            <a:r>
              <a:rPr lang="en-US" dirty="0" smtClean="0"/>
              <a:t>Schema</a:t>
            </a:r>
            <a:r>
              <a:rPr lang="en-US" baseline="0" dirty="0" smtClean="0"/>
              <a:t> for ENVO and GO need to merge  them connect to data holdings checked off the GO and ENVO parts. Now address the </a:t>
            </a:r>
            <a:r>
              <a:rPr lang="en-US" baseline="0" dirty="0" err="1" smtClean="0"/>
              <a:t>dataholdings</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26</a:t>
            </a:fld>
            <a:endParaRPr lang="en-US"/>
          </a:p>
        </p:txBody>
      </p:sp>
    </p:spTree>
    <p:extLst>
      <p:ext uri="{BB962C8B-B14F-4D97-AF65-F5344CB8AC3E}">
        <p14:creationId xmlns:p14="http://schemas.microsoft.com/office/powerpoint/2010/main" val="3974203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REPEAT</a:t>
            </a:r>
            <a:r>
              <a:rPr lang="en-US" baseline="0" dirty="0" smtClean="0"/>
              <a:t> OF </a:t>
            </a:r>
            <a:r>
              <a:rPr lang="en-US" dirty="0" smtClean="0"/>
              <a:t>Schema</a:t>
            </a:r>
            <a:r>
              <a:rPr lang="en-US" baseline="0" dirty="0" smtClean="0"/>
              <a:t> for ENVO and GO need to merge  them connect to data holdings checked off the GO and ENVO parts. Now address the </a:t>
            </a:r>
            <a:r>
              <a:rPr lang="en-US" baseline="0" dirty="0" err="1" smtClean="0"/>
              <a:t>dataholdings</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27</a:t>
            </a:fld>
            <a:endParaRPr lang="en-US"/>
          </a:p>
        </p:txBody>
      </p:sp>
    </p:spTree>
    <p:extLst>
      <p:ext uri="{BB962C8B-B14F-4D97-AF65-F5344CB8AC3E}">
        <p14:creationId xmlns:p14="http://schemas.microsoft.com/office/powerpoint/2010/main" val="3974203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to connect ontologies</a:t>
            </a:r>
            <a:r>
              <a:rPr lang="en-US" baseline="0" dirty="0" smtClean="0"/>
              <a:t> to data wilderness , we can tame the wildness  more figurative version of this for intro, a different version for the methods </a:t>
            </a:r>
          </a:p>
          <a:p>
            <a:endParaRPr lang="en-US" baseline="0" dirty="0" smtClean="0"/>
          </a:p>
          <a:p>
            <a:r>
              <a:rPr lang="en-US" baseline="0" dirty="0" smtClean="0"/>
              <a:t>Ontology knowledge -&gt; used to tame data via annotation, </a:t>
            </a:r>
            <a:r>
              <a:rPr lang="en-US" baseline="0" dirty="0" err="1" smtClean="0"/>
              <a:t>csv</a:t>
            </a:r>
            <a:r>
              <a:rPr lang="en-US" baseline="0" dirty="0" smtClean="0"/>
              <a:t> about …, </a:t>
            </a:r>
            <a:r>
              <a:rPr lang="en-US" baseline="0" dirty="0" err="1" smtClean="0"/>
              <a:t>csv</a:t>
            </a:r>
            <a:r>
              <a:rPr lang="en-US" baseline="0" dirty="0" smtClean="0"/>
              <a:t> column about …</a:t>
            </a:r>
          </a:p>
          <a:p>
            <a:endParaRPr lang="en-US" baseline="0" dirty="0" smtClean="0"/>
          </a:p>
          <a:p>
            <a:r>
              <a:rPr lang="en-US" baseline="0" dirty="0" smtClean="0"/>
              <a:t>Methods version after research problem</a:t>
            </a:r>
          </a:p>
          <a:p>
            <a:endParaRPr lang="en-US" baseline="0" dirty="0" smtClean="0"/>
          </a:p>
          <a:p>
            <a:r>
              <a:rPr lang="en-US" dirty="0" smtClean="0"/>
              <a:t>More detailed annotation slide </a:t>
            </a:r>
          </a:p>
          <a:p>
            <a:endParaRPr lang="en-US" dirty="0" smtClean="0"/>
          </a:p>
          <a:p>
            <a:r>
              <a:rPr lang="en-US" dirty="0" err="1" smtClean="0"/>
              <a:t>Dataholding</a:t>
            </a:r>
            <a:r>
              <a:rPr lang="en-US" dirty="0" smtClean="0"/>
              <a:t> I’ve put together </a:t>
            </a:r>
          </a:p>
          <a:p>
            <a:endParaRPr lang="en-US" dirty="0" smtClean="0"/>
          </a:p>
          <a:p>
            <a:r>
              <a:rPr lang="en-US" dirty="0" smtClean="0"/>
              <a:t>Ontology</a:t>
            </a:r>
            <a:r>
              <a:rPr lang="en-US" baseline="0" dirty="0" smtClean="0"/>
              <a:t> datastore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459FCD25-FA98-49C1-9A60-7750F1B0029B}" type="slidenum">
              <a:rPr lang="en-US" smtClean="0"/>
              <a:t>28</a:t>
            </a:fld>
            <a:endParaRPr lang="en-US"/>
          </a:p>
        </p:txBody>
      </p:sp>
    </p:spTree>
    <p:extLst>
      <p:ext uri="{BB962C8B-B14F-4D97-AF65-F5344CB8AC3E}">
        <p14:creationId xmlns:p14="http://schemas.microsoft.com/office/powerpoint/2010/main" val="2918847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to connect ontologies</a:t>
            </a:r>
            <a:r>
              <a:rPr lang="en-US" baseline="0" dirty="0" smtClean="0"/>
              <a:t> to data wilderness , we can tame the wildness  more figurative version of this for intro, a different version for the methods </a:t>
            </a:r>
          </a:p>
          <a:p>
            <a:endParaRPr lang="en-US" baseline="0" dirty="0" smtClean="0"/>
          </a:p>
          <a:p>
            <a:r>
              <a:rPr lang="en-US" baseline="0" dirty="0" smtClean="0"/>
              <a:t>Ontology knowledge -&gt; used to tame data via annotation, </a:t>
            </a:r>
            <a:r>
              <a:rPr lang="en-US" baseline="0" dirty="0" err="1" smtClean="0"/>
              <a:t>csv</a:t>
            </a:r>
            <a:r>
              <a:rPr lang="en-US" baseline="0" dirty="0" smtClean="0"/>
              <a:t> about …, </a:t>
            </a:r>
            <a:r>
              <a:rPr lang="en-US" baseline="0" dirty="0" err="1" smtClean="0"/>
              <a:t>csv</a:t>
            </a:r>
            <a:r>
              <a:rPr lang="en-US" baseline="0" dirty="0" smtClean="0"/>
              <a:t> column about …</a:t>
            </a:r>
          </a:p>
          <a:p>
            <a:endParaRPr lang="en-US" baseline="0" dirty="0" smtClean="0"/>
          </a:p>
          <a:p>
            <a:r>
              <a:rPr lang="en-US" baseline="0" dirty="0" smtClean="0"/>
              <a:t>Methods version after research problem</a:t>
            </a:r>
          </a:p>
          <a:p>
            <a:endParaRPr lang="en-US" baseline="0" dirty="0" smtClean="0"/>
          </a:p>
          <a:p>
            <a:r>
              <a:rPr lang="en-US" dirty="0" smtClean="0"/>
              <a:t>More detailed annotation slide </a:t>
            </a:r>
          </a:p>
          <a:p>
            <a:endParaRPr lang="en-US" dirty="0" smtClean="0"/>
          </a:p>
          <a:p>
            <a:r>
              <a:rPr lang="en-US" dirty="0" err="1" smtClean="0"/>
              <a:t>Dataholding</a:t>
            </a:r>
            <a:r>
              <a:rPr lang="en-US" dirty="0" smtClean="0"/>
              <a:t> I’ve put together </a:t>
            </a:r>
          </a:p>
          <a:p>
            <a:endParaRPr lang="en-US" dirty="0" smtClean="0"/>
          </a:p>
          <a:p>
            <a:r>
              <a:rPr lang="en-US" dirty="0" smtClean="0"/>
              <a:t>Ontology</a:t>
            </a:r>
            <a:r>
              <a:rPr lang="en-US" baseline="0" dirty="0" smtClean="0"/>
              <a:t> datastore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459FCD25-FA98-49C1-9A60-7750F1B0029B}" type="slidenum">
              <a:rPr lang="en-US" smtClean="0"/>
              <a:t>29</a:t>
            </a:fld>
            <a:endParaRPr lang="en-US"/>
          </a:p>
        </p:txBody>
      </p:sp>
    </p:spTree>
    <p:extLst>
      <p:ext uri="{BB962C8B-B14F-4D97-AF65-F5344CB8AC3E}">
        <p14:creationId xmlns:p14="http://schemas.microsoft.com/office/powerpoint/2010/main" val="2918847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have recognized the need to tame</a:t>
            </a:r>
            <a:r>
              <a:rPr lang="en-US" baseline="0" dirty="0" smtClean="0"/>
              <a:t> the wilderness of data</a:t>
            </a:r>
          </a:p>
          <a:p>
            <a:endParaRPr lang="en-US" baseline="0" dirty="0" smtClean="0"/>
          </a:p>
          <a:p>
            <a:r>
              <a:rPr lang="en-US" baseline="0" dirty="0" smtClean="0"/>
              <a:t>FAIR, </a:t>
            </a:r>
            <a:r>
              <a:rPr lang="en-US" baseline="0" dirty="0" err="1" smtClean="0"/>
              <a:t>Thessen</a:t>
            </a:r>
            <a:r>
              <a:rPr lang="en-US" baseline="0" dirty="0" smtClean="0"/>
              <a:t> et al, Wall et al 2014</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3</a:t>
            </a:fld>
            <a:endParaRPr lang="en-US"/>
          </a:p>
        </p:txBody>
      </p:sp>
    </p:spTree>
    <p:extLst>
      <p:ext uri="{BB962C8B-B14F-4D97-AF65-F5344CB8AC3E}">
        <p14:creationId xmlns:p14="http://schemas.microsoft.com/office/powerpoint/2010/main" val="970559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to connect ontologies</a:t>
            </a:r>
            <a:r>
              <a:rPr lang="en-US" baseline="0" dirty="0" smtClean="0"/>
              <a:t> to data wilderness , we can tame the wildness  more figurative version of this for intro, a different version for the methods </a:t>
            </a:r>
          </a:p>
          <a:p>
            <a:endParaRPr lang="en-US" baseline="0" dirty="0" smtClean="0"/>
          </a:p>
          <a:p>
            <a:r>
              <a:rPr lang="en-US" baseline="0" dirty="0" smtClean="0"/>
              <a:t>Ontology knowledge -&gt; used to tame data via annotation, </a:t>
            </a:r>
            <a:r>
              <a:rPr lang="en-US" baseline="0" dirty="0" err="1" smtClean="0"/>
              <a:t>csv</a:t>
            </a:r>
            <a:r>
              <a:rPr lang="en-US" baseline="0" dirty="0" smtClean="0"/>
              <a:t> about …, </a:t>
            </a:r>
            <a:r>
              <a:rPr lang="en-US" baseline="0" dirty="0" err="1" smtClean="0"/>
              <a:t>csv</a:t>
            </a:r>
            <a:r>
              <a:rPr lang="en-US" baseline="0" dirty="0" smtClean="0"/>
              <a:t> column about …</a:t>
            </a:r>
          </a:p>
          <a:p>
            <a:endParaRPr lang="en-US" baseline="0" dirty="0" smtClean="0"/>
          </a:p>
          <a:p>
            <a:r>
              <a:rPr lang="en-US" baseline="0" dirty="0" smtClean="0"/>
              <a:t>Methods version after research problem</a:t>
            </a:r>
          </a:p>
          <a:p>
            <a:endParaRPr lang="en-US" baseline="0" dirty="0" smtClean="0"/>
          </a:p>
          <a:p>
            <a:r>
              <a:rPr lang="en-US" dirty="0" smtClean="0"/>
              <a:t>More detailed annotation slide </a:t>
            </a:r>
          </a:p>
          <a:p>
            <a:endParaRPr lang="en-US" dirty="0" smtClean="0"/>
          </a:p>
          <a:p>
            <a:r>
              <a:rPr lang="en-US" dirty="0" err="1" smtClean="0"/>
              <a:t>Dataholding</a:t>
            </a:r>
            <a:r>
              <a:rPr lang="en-US" dirty="0" smtClean="0"/>
              <a:t> I’ve put together </a:t>
            </a:r>
          </a:p>
          <a:p>
            <a:endParaRPr lang="en-US" dirty="0" smtClean="0"/>
          </a:p>
          <a:p>
            <a:r>
              <a:rPr lang="en-US" dirty="0" smtClean="0"/>
              <a:t>Ontology</a:t>
            </a:r>
            <a:r>
              <a:rPr lang="en-US" baseline="0" dirty="0" smtClean="0"/>
              <a:t> datastore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459FCD25-FA98-49C1-9A60-7750F1B0029B}" type="slidenum">
              <a:rPr lang="en-US" smtClean="0"/>
              <a:t>30</a:t>
            </a:fld>
            <a:endParaRPr lang="en-US"/>
          </a:p>
        </p:txBody>
      </p:sp>
    </p:spTree>
    <p:extLst>
      <p:ext uri="{BB962C8B-B14F-4D97-AF65-F5344CB8AC3E}">
        <p14:creationId xmlns:p14="http://schemas.microsoft.com/office/powerpoint/2010/main" val="2918847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31</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31</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Lets interrogate</a:t>
            </a:r>
            <a:r>
              <a:rPr lang="en-US" baseline="0" dirty="0" smtClean="0"/>
              <a:t> test our research questions are they fit for purpose after all the knowledge rep research cycle, engineered the backend solution, can test the fitness for purpose question. </a:t>
            </a:r>
          </a:p>
          <a:p>
            <a:endParaRPr lang="en-US" baseline="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32</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32</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baseline="0" dirty="0" smtClean="0"/>
              <a:t>There’s no data about genomic variation in ice that’s readily accessible for analysis, however because these ontologies have been constructed to be general purpose, collective knowledge model I could switch to something else and still do this. </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33</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33</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Already a sediment and depth</a:t>
            </a:r>
            <a:r>
              <a:rPr lang="en-US" baseline="0" dirty="0" smtClean="0"/>
              <a:t> biome hierarchy, could switch over and proceed </a:t>
            </a:r>
          </a:p>
          <a:p>
            <a:endParaRPr lang="en-US" baseline="0" dirty="0" smtClean="0"/>
          </a:p>
          <a:p>
            <a:r>
              <a:rPr lang="en-US" baseline="0" dirty="0" smtClean="0"/>
              <a:t>Resilience of the solution</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34</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34</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Reflect the go/</a:t>
            </a:r>
            <a:r>
              <a:rPr lang="en-US" dirty="0" err="1" smtClean="0"/>
              <a:t>envo</a:t>
            </a:r>
            <a:r>
              <a:rPr lang="en-US" dirty="0" smtClean="0"/>
              <a:t>/ sediment relations in the graph at some point explain</a:t>
            </a:r>
            <a:r>
              <a:rPr lang="en-US" baseline="0" dirty="0" smtClean="0"/>
              <a:t> the </a:t>
            </a:r>
            <a:r>
              <a:rPr lang="en-US" baseline="0" dirty="0" err="1" smtClean="0"/>
              <a:t>pfam</a:t>
            </a:r>
            <a:r>
              <a:rPr lang="en-US" baseline="0" dirty="0" smtClean="0"/>
              <a:t> to go, need to exampling link gen info to GO,</a:t>
            </a:r>
          </a:p>
          <a:p>
            <a:endParaRPr lang="en-US" baseline="0" dirty="0" smtClean="0"/>
          </a:p>
          <a:p>
            <a:r>
              <a:rPr lang="en-US" baseline="0" dirty="0" smtClean="0"/>
              <a:t>GO is not a mystery many of you have seen GO,</a:t>
            </a:r>
          </a:p>
          <a:p>
            <a:endParaRPr lang="en-US" baseline="0" dirty="0" smtClean="0"/>
          </a:p>
          <a:p>
            <a:r>
              <a:rPr lang="en-US" baseline="0" dirty="0" smtClean="0"/>
              <a:t>this is what it means when you have a GO term, GO terms not just another annotation, allows  you to use these  in your solutions. </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35</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35</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*note this applies</a:t>
            </a:r>
            <a:r>
              <a:rPr lang="en-US" baseline="0" dirty="0" smtClean="0"/>
              <a:t> only for</a:t>
            </a:r>
            <a:r>
              <a:rPr lang="en-US" dirty="0" smtClean="0"/>
              <a:t> marine</a:t>
            </a:r>
            <a:r>
              <a:rPr lang="en-US" baseline="0" dirty="0" smtClean="0"/>
              <a:t> benthic biomes for which we have examples present in the </a:t>
            </a:r>
            <a:r>
              <a:rPr lang="en-US" baseline="0" dirty="0" err="1" smtClean="0"/>
              <a:t>dataholdings</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Times New Roman" pitchFamily="18" charset="0"/>
                <a:cs typeface="Times New Roman" pitchFamily="18" charset="0"/>
              </a:rPr>
              <a:t>Q1)</a:t>
            </a:r>
            <a:r>
              <a:rPr lang="en-US" sz="1200" b="1" baseline="0" dirty="0" smtClean="0">
                <a:latin typeface="Times New Roman" pitchFamily="18" charset="0"/>
                <a:cs typeface="Times New Roman" pitchFamily="18" charset="0"/>
              </a:rPr>
              <a:t> </a:t>
            </a:r>
            <a:r>
              <a:rPr lang="en-US" sz="1200" b="1" dirty="0" smtClean="0">
                <a:latin typeface="Times New Roman" pitchFamily="18" charset="0"/>
                <a:cs typeface="Times New Roman" pitchFamily="18" charset="0"/>
              </a:rPr>
              <a:t>What are the relative proportions of oxidation-reduction process genes in marine biomes?</a:t>
            </a:r>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do that,</a:t>
            </a:r>
            <a:r>
              <a:rPr lang="en-US" baseline="0" dirty="0" smtClean="0"/>
              <a:t> show the finding this is doing all these things.  Solution discovers the subclasses of ENVO… I didn’t know where they fit, using knowledge rep for knowledge  for data discovery,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36</a:t>
            </a:fld>
            <a:endParaRPr lang="en-US"/>
          </a:p>
        </p:txBody>
      </p:sp>
    </p:spTree>
    <p:extLst>
      <p:ext uri="{BB962C8B-B14F-4D97-AF65-F5344CB8AC3E}">
        <p14:creationId xmlns:p14="http://schemas.microsoft.com/office/powerpoint/2010/main" val="229295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do that,</a:t>
            </a:r>
            <a:r>
              <a:rPr lang="en-US" baseline="0" dirty="0" smtClean="0"/>
              <a:t> show the finding this is doing all these things.  Solution discovers the subclasses of ENVO… I didn’t know where they fit, using knowledge rep for knowledge  for data discovery,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37</a:t>
            </a:fld>
            <a:endParaRPr lang="en-US"/>
          </a:p>
        </p:txBody>
      </p:sp>
    </p:spTree>
    <p:extLst>
      <p:ext uri="{BB962C8B-B14F-4D97-AF65-F5344CB8AC3E}">
        <p14:creationId xmlns:p14="http://schemas.microsoft.com/office/powerpoint/2010/main" val="2292952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do that,</a:t>
            </a:r>
            <a:r>
              <a:rPr lang="en-US" baseline="0" dirty="0" smtClean="0"/>
              <a:t> show the finding this is doing all these things.  Solution discovers the subclasses of ENVO… I didn’t know where they fit, using knowledge rep for knowledge  for data discovery,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38</a:t>
            </a:fld>
            <a:endParaRPr lang="en-US"/>
          </a:p>
        </p:txBody>
      </p:sp>
    </p:spTree>
    <p:extLst>
      <p:ext uri="{BB962C8B-B14F-4D97-AF65-F5344CB8AC3E}">
        <p14:creationId xmlns:p14="http://schemas.microsoft.com/office/powerpoint/2010/main" val="2292952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do that,</a:t>
            </a:r>
            <a:r>
              <a:rPr lang="en-US" baseline="0" dirty="0" smtClean="0"/>
              <a:t> show the finding this is doing all these things.  Solution discovers the subclasses of ENVO… I didn’t know where they fit, using knowledge rep for knowledge  for data discovery,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39</a:t>
            </a:fld>
            <a:endParaRPr lang="en-US"/>
          </a:p>
        </p:txBody>
      </p:sp>
    </p:spTree>
    <p:extLst>
      <p:ext uri="{BB962C8B-B14F-4D97-AF65-F5344CB8AC3E}">
        <p14:creationId xmlns:p14="http://schemas.microsoft.com/office/powerpoint/2010/main" val="229295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have recognized the need to tame</a:t>
            </a:r>
            <a:r>
              <a:rPr lang="en-US" baseline="0" dirty="0" smtClean="0"/>
              <a:t> the wilderness of data</a:t>
            </a:r>
          </a:p>
          <a:p>
            <a:endParaRPr lang="en-US" baseline="0" dirty="0" smtClean="0"/>
          </a:p>
          <a:p>
            <a:r>
              <a:rPr lang="en-US" baseline="0" dirty="0" smtClean="0"/>
              <a:t>FAIR, </a:t>
            </a:r>
            <a:r>
              <a:rPr lang="en-US" baseline="0" dirty="0" err="1" smtClean="0"/>
              <a:t>Thessen</a:t>
            </a:r>
            <a:r>
              <a:rPr lang="en-US" baseline="0" dirty="0" smtClean="0"/>
              <a:t> et al, Wall et al 2014</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4</a:t>
            </a:fld>
            <a:endParaRPr lang="en-US"/>
          </a:p>
        </p:txBody>
      </p:sp>
    </p:spTree>
    <p:extLst>
      <p:ext uri="{BB962C8B-B14F-4D97-AF65-F5344CB8AC3E}">
        <p14:creationId xmlns:p14="http://schemas.microsoft.com/office/powerpoint/2010/main" val="970559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do that,</a:t>
            </a:r>
            <a:r>
              <a:rPr lang="en-US" baseline="0" dirty="0" smtClean="0"/>
              <a:t> show the finding this is doing all these things.  Solution discovers the subclasses of ENVO… I didn’t know where they fit, using knowledge rep for knowledge  for data discovery,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40</a:t>
            </a:fld>
            <a:endParaRPr lang="en-US"/>
          </a:p>
        </p:txBody>
      </p:sp>
    </p:spTree>
    <p:extLst>
      <p:ext uri="{BB962C8B-B14F-4D97-AF65-F5344CB8AC3E}">
        <p14:creationId xmlns:p14="http://schemas.microsoft.com/office/powerpoint/2010/main" val="229295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do that,</a:t>
            </a:r>
            <a:r>
              <a:rPr lang="en-US" baseline="0" dirty="0" smtClean="0"/>
              <a:t> show the finding this is doing all these things.  Solution discovers the subclasses of ENVO… I didn’t know where they fit, using knowledge rep for knowledge  for data discovery,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41</a:t>
            </a:fld>
            <a:endParaRPr lang="en-US"/>
          </a:p>
        </p:txBody>
      </p:sp>
    </p:spTree>
    <p:extLst>
      <p:ext uri="{BB962C8B-B14F-4D97-AF65-F5344CB8AC3E}">
        <p14:creationId xmlns:p14="http://schemas.microsoft.com/office/powerpoint/2010/main" val="229295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42</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42</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43</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43</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*note this applies</a:t>
            </a:r>
            <a:r>
              <a:rPr lang="en-US" baseline="0" dirty="0" smtClean="0"/>
              <a:t> only for</a:t>
            </a:r>
            <a:r>
              <a:rPr lang="en-US" dirty="0" smtClean="0"/>
              <a:t> marine</a:t>
            </a:r>
            <a:r>
              <a:rPr lang="en-US" baseline="0" dirty="0" smtClean="0"/>
              <a:t> benthic biomes for which we have examples present in the </a:t>
            </a:r>
            <a:r>
              <a:rPr lang="en-US" baseline="0" dirty="0" err="1" smtClean="0"/>
              <a:t>dataholdings</a:t>
            </a:r>
            <a:r>
              <a:rPr lang="en-US" baseline="0" dirty="0" smtClean="0"/>
              <a:t> </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do that,</a:t>
            </a:r>
            <a:r>
              <a:rPr lang="en-US" baseline="0" dirty="0" smtClean="0"/>
              <a:t> show the finding this is doing all these things.  Solution discovers the subclasses of ENVO… I didn’t know where they fit, using knowledge rep for knowledge  for data discovery, Subclasses </a:t>
            </a:r>
            <a:r>
              <a:rPr lang="en-US" baseline="0" dirty="0" err="1" smtClean="0"/>
              <a:t>subproperties</a:t>
            </a:r>
            <a:r>
              <a:rPr lang="en-US" baseline="0" dirty="0" smtClean="0"/>
              <a:t>, feed into R for analysis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44</a:t>
            </a:fld>
            <a:endParaRPr lang="en-US"/>
          </a:p>
        </p:txBody>
      </p:sp>
    </p:spTree>
    <p:extLst>
      <p:ext uri="{BB962C8B-B14F-4D97-AF65-F5344CB8AC3E}">
        <p14:creationId xmlns:p14="http://schemas.microsoft.com/office/powerpoint/2010/main" val="3215225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do that,</a:t>
            </a:r>
            <a:r>
              <a:rPr lang="en-US" baseline="0" dirty="0" smtClean="0"/>
              <a:t> show the finding this is doing all these things.  Solution discovers the subclasses of ENVO… I didn’t know where they fit, using knowledge rep for knowledge  for data discovery, Subclasses </a:t>
            </a:r>
            <a:r>
              <a:rPr lang="en-US" baseline="0" dirty="0" err="1" smtClean="0"/>
              <a:t>subproperties</a:t>
            </a:r>
            <a:r>
              <a:rPr lang="en-US" baseline="0" dirty="0" smtClean="0"/>
              <a:t>, feed into R for analysis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45</a:t>
            </a:fld>
            <a:endParaRPr lang="en-US"/>
          </a:p>
        </p:txBody>
      </p:sp>
    </p:spTree>
    <p:extLst>
      <p:ext uri="{BB962C8B-B14F-4D97-AF65-F5344CB8AC3E}">
        <p14:creationId xmlns:p14="http://schemas.microsoft.com/office/powerpoint/2010/main" val="3215225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46</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46</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47</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47</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48</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48</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*note this applies</a:t>
            </a:r>
            <a:r>
              <a:rPr lang="en-US" baseline="0" dirty="0" smtClean="0"/>
              <a:t> only for</a:t>
            </a:r>
            <a:r>
              <a:rPr lang="en-US" dirty="0" smtClean="0"/>
              <a:t> marine</a:t>
            </a:r>
            <a:r>
              <a:rPr lang="en-US" baseline="0" dirty="0" smtClean="0"/>
              <a:t> benthic biomes for which we have examples present in the </a:t>
            </a:r>
            <a:r>
              <a:rPr lang="en-US" baseline="0" dirty="0" err="1" smtClean="0"/>
              <a:t>dataholdings</a:t>
            </a:r>
            <a:r>
              <a:rPr lang="en-US" baseline="0" dirty="0" smtClean="0"/>
              <a:t> </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49</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49</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have recognized the need to tame</a:t>
            </a:r>
            <a:r>
              <a:rPr lang="en-US" baseline="0" dirty="0" smtClean="0"/>
              <a:t> the wilderness of data</a:t>
            </a:r>
          </a:p>
          <a:p>
            <a:endParaRPr lang="en-US" baseline="0" dirty="0" smtClean="0"/>
          </a:p>
          <a:p>
            <a:r>
              <a:rPr lang="en-US" baseline="0" dirty="0" smtClean="0"/>
              <a:t>FAIR, </a:t>
            </a:r>
            <a:r>
              <a:rPr lang="en-US" baseline="0" dirty="0" err="1" smtClean="0"/>
              <a:t>Thessen</a:t>
            </a:r>
            <a:r>
              <a:rPr lang="en-US" baseline="0" dirty="0" smtClean="0"/>
              <a:t> et al, Wall et al 2014</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5</a:t>
            </a:fld>
            <a:endParaRPr lang="en-US"/>
          </a:p>
        </p:txBody>
      </p:sp>
    </p:spTree>
    <p:extLst>
      <p:ext uri="{BB962C8B-B14F-4D97-AF65-F5344CB8AC3E}">
        <p14:creationId xmlns:p14="http://schemas.microsoft.com/office/powerpoint/2010/main" val="9705598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50</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50</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51</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51</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*note this applies</a:t>
            </a:r>
            <a:r>
              <a:rPr lang="en-US" baseline="0" dirty="0" smtClean="0"/>
              <a:t> only for</a:t>
            </a:r>
            <a:r>
              <a:rPr lang="en-US" dirty="0" smtClean="0"/>
              <a:t> marine</a:t>
            </a:r>
            <a:r>
              <a:rPr lang="en-US" baseline="0" dirty="0" smtClean="0"/>
              <a:t> benthic biomes for which we have examples present in the </a:t>
            </a:r>
            <a:r>
              <a:rPr lang="en-US" baseline="0" dirty="0" err="1" smtClean="0"/>
              <a:t>dataholdings</a:t>
            </a:r>
            <a:r>
              <a:rPr lang="en-US" baseline="0" dirty="0" smtClean="0"/>
              <a:t> </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52</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52</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53</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53</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54</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54</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Disscuss</a:t>
            </a:r>
            <a:r>
              <a:rPr lang="en-US" dirty="0" smtClean="0"/>
              <a:t>,</a:t>
            </a:r>
            <a:r>
              <a:rPr lang="en-US" baseline="0" dirty="0" smtClean="0"/>
              <a:t> </a:t>
            </a:r>
            <a:r>
              <a:rPr lang="en-US" baseline="0" dirty="0" err="1" smtClean="0"/>
              <a:t>caviat</a:t>
            </a:r>
            <a:r>
              <a:rPr lang="en-US" baseline="0" dirty="0" smtClean="0"/>
              <a:t> not a full dataset</a:t>
            </a:r>
          </a:p>
          <a:p>
            <a:endParaRPr lang="en-US" baseline="0" dirty="0" smtClean="0"/>
          </a:p>
          <a:p>
            <a:r>
              <a:rPr lang="en-US" baseline="0" dirty="0" smtClean="0"/>
              <a:t>Obvious citations  find a compact citation for the format to show citations.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55</a:t>
            </a:fld>
            <a:endParaRPr lang="en-US"/>
          </a:p>
        </p:txBody>
      </p:sp>
    </p:spTree>
    <p:extLst>
      <p:ext uri="{BB962C8B-B14F-4D97-AF65-F5344CB8AC3E}">
        <p14:creationId xmlns:p14="http://schemas.microsoft.com/office/powerpoint/2010/main" val="997477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134653B3-4177-4D35-A56B-C6322C7437F0}" type="slidenum">
              <a:rPr lang="en-US" altLang="x-none" smtClean="0">
                <a:solidFill>
                  <a:srgbClr val="000000"/>
                </a:solidFill>
                <a:latin typeface="Times New Roman" pitchFamily="16" charset="0"/>
                <a:cs typeface="DejaVu Sans" charset="0"/>
              </a:rPr>
              <a:pPr eaLnBrk="1"/>
              <a:t>56</a:t>
            </a:fld>
            <a:endParaRPr lang="en-US" altLang="x-none" smtClean="0">
              <a:solidFill>
                <a:srgbClr val="000000"/>
              </a:solidFill>
              <a:latin typeface="Times New Roman" pitchFamily="16" charset="0"/>
              <a:cs typeface="DejaVu Sans" charset="0"/>
            </a:endParaRPr>
          </a:p>
        </p:txBody>
      </p:sp>
      <p:sp>
        <p:nvSpPr>
          <p:cNvPr id="91139"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D760B42A-72B8-483F-90D2-376D4D954C43}" type="slidenum">
              <a:rPr lang="en-US" altLang="x-none" sz="1300">
                <a:solidFill>
                  <a:srgbClr val="000000"/>
                </a:solidFill>
                <a:latin typeface="Times New Roman" pitchFamily="16" charset="0"/>
                <a:cs typeface="DejaVu Sans" charset="0"/>
              </a:rPr>
              <a:pPr algn="r" eaLnBrk="1">
                <a:buClrTx/>
                <a:buFontTx/>
                <a:buNone/>
              </a:pPr>
              <a:t>56</a:t>
            </a:fld>
            <a:endParaRPr lang="en-US" altLang="x-none" sz="1300">
              <a:solidFill>
                <a:srgbClr val="000000"/>
              </a:solidFill>
              <a:latin typeface="Times New Roman" pitchFamily="16" charset="0"/>
              <a:cs typeface="DejaVu Sans" charset="0"/>
            </a:endParaRPr>
          </a:p>
        </p:txBody>
      </p:sp>
      <p:sp>
        <p:nvSpPr>
          <p:cNvPr id="91140" name="Rectangle 2"/>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41"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134653B3-4177-4D35-A56B-C6322C7437F0}" type="slidenum">
              <a:rPr lang="en-US" altLang="x-none" smtClean="0">
                <a:solidFill>
                  <a:srgbClr val="000000"/>
                </a:solidFill>
                <a:latin typeface="Times New Roman" pitchFamily="16" charset="0"/>
                <a:cs typeface="DejaVu Sans" charset="0"/>
              </a:rPr>
              <a:pPr eaLnBrk="1"/>
              <a:t>57</a:t>
            </a:fld>
            <a:endParaRPr lang="en-US" altLang="x-none" smtClean="0">
              <a:solidFill>
                <a:srgbClr val="000000"/>
              </a:solidFill>
              <a:latin typeface="Times New Roman" pitchFamily="16" charset="0"/>
              <a:cs typeface="DejaVu Sans" charset="0"/>
            </a:endParaRPr>
          </a:p>
        </p:txBody>
      </p:sp>
      <p:sp>
        <p:nvSpPr>
          <p:cNvPr id="91139"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D760B42A-72B8-483F-90D2-376D4D954C43}" type="slidenum">
              <a:rPr lang="en-US" altLang="x-none" sz="1300">
                <a:solidFill>
                  <a:srgbClr val="000000"/>
                </a:solidFill>
                <a:latin typeface="Times New Roman" pitchFamily="16" charset="0"/>
                <a:cs typeface="DejaVu Sans" charset="0"/>
              </a:rPr>
              <a:pPr algn="r" eaLnBrk="1">
                <a:buClrTx/>
                <a:buFontTx/>
                <a:buNone/>
              </a:pPr>
              <a:t>57</a:t>
            </a:fld>
            <a:endParaRPr lang="en-US" altLang="x-none" sz="1300">
              <a:solidFill>
                <a:srgbClr val="000000"/>
              </a:solidFill>
              <a:latin typeface="Times New Roman" pitchFamily="16" charset="0"/>
              <a:cs typeface="DejaVu Sans" charset="0"/>
            </a:endParaRPr>
          </a:p>
        </p:txBody>
      </p:sp>
      <p:sp>
        <p:nvSpPr>
          <p:cNvPr id="91140" name="Rectangle 2"/>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41"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Put polar bear</a:t>
            </a:r>
            <a:r>
              <a:rPr lang="en-US" baseline="0" dirty="0" smtClean="0"/>
              <a:t> asking a question or </a:t>
            </a:r>
            <a:r>
              <a:rPr lang="en-US" baseline="0" dirty="0" err="1" smtClean="0"/>
              <a:t>ibm</a:t>
            </a:r>
            <a:r>
              <a:rPr lang="en-US" baseline="0" dirty="0" smtClean="0"/>
              <a:t> </a:t>
            </a:r>
            <a:r>
              <a:rPr lang="en-US" baseline="0" dirty="0" err="1" smtClean="0"/>
              <a:t>watson</a:t>
            </a:r>
            <a:r>
              <a:rPr lang="en-US" baseline="0" dirty="0" smtClean="0"/>
              <a:t> </a:t>
            </a:r>
            <a:r>
              <a:rPr lang="en-US" baseline="0" dirty="0" err="1" smtClean="0"/>
              <a:t>vs</a:t>
            </a:r>
            <a:r>
              <a:rPr lang="en-US" baseline="0" dirty="0" smtClean="0"/>
              <a:t> jeopardy guy, some </a:t>
            </a:r>
          </a:p>
          <a:p>
            <a:endParaRPr lang="en-US" baseline="0" dirty="0" smtClean="0"/>
          </a:p>
          <a:p>
            <a:r>
              <a:rPr lang="en-US" baseline="0" dirty="0" smtClean="0"/>
              <a:t>Code and documentation available here 	https://github.com/kaiiam/kblumberg_masters_thesis/</a:t>
            </a: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58</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58</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Aims of thesis, what do I mean</a:t>
            </a:r>
            <a:r>
              <a:rPr lang="en-US" baseline="0" dirty="0" smtClean="0"/>
              <a:t> by fit for purpose, to navigate the knowledge and </a:t>
            </a:r>
            <a:r>
              <a:rPr lang="en-US" baseline="0" dirty="0" err="1" smtClean="0"/>
              <a:t>dataspace</a:t>
            </a:r>
            <a:r>
              <a:rPr lang="en-US" baseline="0" dirty="0" smtClean="0"/>
              <a:t>, in order to do that in semantic research test ccs can it do this …</a:t>
            </a:r>
          </a:p>
          <a:p>
            <a:r>
              <a:rPr lang="en-US" baseline="0" dirty="0" smtClean="0"/>
              <a:t>Show list of cc tested form may angles, highlight the ones I’m going to talk about.  Another slide for the ccs I address, go from section with the cc in bold. As table of contents. </a:t>
            </a:r>
          </a:p>
        </p:txBody>
      </p:sp>
      <p:sp>
        <p:nvSpPr>
          <p:cNvPr id="4" name="Slide Number Placeholder 3"/>
          <p:cNvSpPr>
            <a:spLocks noGrp="1"/>
          </p:cNvSpPr>
          <p:nvPr>
            <p:ph type="sldNum" sz="quarter" idx="10"/>
          </p:nvPr>
        </p:nvSpPr>
        <p:spPr/>
        <p:txBody>
          <a:bodyPr/>
          <a:lstStyle/>
          <a:p>
            <a:fld id="{459FCD25-FA98-49C1-9A60-7750F1B0029B}" type="slidenum">
              <a:rPr lang="en-US" smtClean="0"/>
              <a:t>59</a:t>
            </a:fld>
            <a:endParaRPr lang="en-US"/>
          </a:p>
        </p:txBody>
      </p:sp>
    </p:spTree>
    <p:extLst>
      <p:ext uri="{BB962C8B-B14F-4D97-AF65-F5344CB8AC3E}">
        <p14:creationId xmlns:p14="http://schemas.microsoft.com/office/powerpoint/2010/main" val="2414079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data files</a:t>
            </a:r>
            <a:r>
              <a:rPr lang="en-US" baseline="0" dirty="0" smtClean="0"/>
              <a:t> shape files </a:t>
            </a:r>
            <a:r>
              <a:rPr lang="en-US" baseline="0" dirty="0" err="1" smtClean="0"/>
              <a:t>netcdf</a:t>
            </a:r>
            <a:r>
              <a:rPr lang="en-US" baseline="0" dirty="0" smtClean="0"/>
              <a:t> </a:t>
            </a:r>
            <a:r>
              <a:rPr lang="en-US" baseline="0" dirty="0" err="1" smtClean="0"/>
              <a:t>csv</a:t>
            </a:r>
            <a:r>
              <a:rPr lang="en-US" baseline="0" dirty="0" smtClean="0"/>
              <a:t> </a:t>
            </a:r>
            <a:r>
              <a:rPr lang="en-US" baseline="0" dirty="0" err="1" smtClean="0"/>
              <a:t>etc</a:t>
            </a:r>
            <a:r>
              <a:rPr lang="en-US" baseline="0" dirty="0" smtClean="0"/>
              <a:t> with 10’s show in different </a:t>
            </a:r>
            <a:r>
              <a:rPr lang="en-US" baseline="0" dirty="0" err="1" smtClean="0"/>
              <a:t>textfile</a:t>
            </a:r>
            <a:r>
              <a:rPr lang="en-US" baseline="0" dirty="0" smtClean="0"/>
              <a:t> x or test 1, that’s the wilderness of data not domesticated. </a:t>
            </a:r>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6</a:t>
            </a:fld>
            <a:endParaRPr lang="en-US"/>
          </a:p>
        </p:txBody>
      </p:sp>
    </p:spTree>
    <p:extLst>
      <p:ext uri="{BB962C8B-B14F-4D97-AF65-F5344CB8AC3E}">
        <p14:creationId xmlns:p14="http://schemas.microsoft.com/office/powerpoint/2010/main" val="2046744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62</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62</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63</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63</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65</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65</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71</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71</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72</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72</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73</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73</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74</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74</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75</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75</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76</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76</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77</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77</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
        <p:nvSpPr>
          <p:cNvPr id="2" name="Notes Placeholder 1"/>
          <p:cNvSpPr>
            <a:spLocks noGrp="1"/>
          </p:cNvSpPr>
          <p:nvPr>
            <p:ph type="body" idx="1"/>
          </p:nvPr>
        </p:nvSpPr>
        <p:spPr/>
        <p:txBody>
          <a:bodyPr/>
          <a:lstStyle/>
          <a:p>
            <a:r>
              <a:rPr lang="en-US" dirty="0" smtClean="0"/>
              <a:t>It would be an improvement to know what</a:t>
            </a:r>
            <a:r>
              <a:rPr lang="en-US" baseline="0" dirty="0" smtClean="0"/>
              <a:t> the data is about -&gt; question how do we connect data and info to knowledge about  what it is the real world so machines can understand it. </a:t>
            </a:r>
          </a:p>
          <a:p>
            <a:endParaRPr lang="en-US" baseline="0" dirty="0" smtClean="0"/>
          </a:p>
          <a:p>
            <a:r>
              <a:rPr lang="en-US" baseline="0" dirty="0" smtClean="0"/>
              <a:t>Tame wild by telling computer system what data is about </a:t>
            </a:r>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78</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78</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1pPr>
            <a:lvl2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2pPr>
            <a:lvl3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3pPr>
            <a:lvl4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4pPr>
            <a:lvl5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5pPr>
            <a:lvl6pPr marL="2256602"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6pPr>
            <a:lvl7pPr marL="2666893"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7pPr>
            <a:lvl8pPr marL="3077185"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8pPr>
            <a:lvl9pPr marL="3487476" indent="-205146" defTabSz="410291" eaLnBrk="0" fontAlgn="base" hangingPunct="0">
              <a:lnSpc>
                <a:spcPct val="93000"/>
              </a:lnSpc>
              <a:spcBef>
                <a:spcPct val="0"/>
              </a:spcBef>
              <a:spcAft>
                <a:spcPct val="0"/>
              </a:spcAft>
              <a:buClr>
                <a:srgbClr val="000000"/>
              </a:buClr>
              <a:buSzPct val="100000"/>
              <a:buFont typeface="Times New Roman" pitchFamily="16" charset="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Noto Sans CJK SC Regular" charset="0"/>
                <a:cs typeface="Noto Sans CJK SC Regular" charset="0"/>
              </a:defRPr>
            </a:lvl9pPr>
          </a:lstStyle>
          <a:p>
            <a:pPr eaLnBrk="1"/>
            <a:fld id="{8F621EFD-9035-458E-A340-BC7F7CEA3F8C}" type="slidenum">
              <a:rPr lang="en-US" altLang="x-none">
                <a:solidFill>
                  <a:srgbClr val="000000"/>
                </a:solidFill>
                <a:latin typeface="Times New Roman" pitchFamily="16" charset="0"/>
                <a:cs typeface="DejaVu Sans" charset="0"/>
              </a:rPr>
              <a:pPr eaLnBrk="1"/>
              <a:t>79</a:t>
            </a:fld>
            <a:endParaRPr lang="en-US" altLang="x-none">
              <a:solidFill>
                <a:srgbClr val="000000"/>
              </a:solidFill>
              <a:latin typeface="Times New Roman" pitchFamily="16" charset="0"/>
              <a:cs typeface="DejaVu Sans" charset="0"/>
            </a:endParaRPr>
          </a:p>
        </p:txBody>
      </p:sp>
      <p:sp>
        <p:nvSpPr>
          <p:cNvPr id="49155" name="Text Box 1"/>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r" eaLnBrk="1">
              <a:buClrTx/>
              <a:buFontTx/>
              <a:buNone/>
            </a:pPr>
            <a:fld id="{F558FFEF-A318-435B-BC33-37C890A5F929}" type="slidenum">
              <a:rPr lang="en-US" altLang="x-none" sz="1300">
                <a:solidFill>
                  <a:srgbClr val="000000"/>
                </a:solidFill>
                <a:latin typeface="Times New Roman" pitchFamily="16" charset="0"/>
                <a:cs typeface="DejaVu Sans" charset="0"/>
              </a:rPr>
              <a:pPr algn="r" eaLnBrk="1">
                <a:buClrTx/>
                <a:buFontTx/>
                <a:buNone/>
              </a:pPr>
              <a:t>79</a:t>
            </a:fld>
            <a:endParaRPr lang="en-US" altLang="x-none" sz="1300">
              <a:solidFill>
                <a:srgbClr val="000000"/>
              </a:solidFill>
              <a:latin typeface="Times New Roman" pitchFamily="16" charset="0"/>
              <a:cs typeface="DejaVu Sans" charset="0"/>
            </a:endParaRPr>
          </a:p>
        </p:txBody>
      </p:sp>
      <p:sp>
        <p:nvSpPr>
          <p:cNvPr id="49156" name="Rectangle 2"/>
          <p:cNvSpPr txBox="1">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7" name="Text Box 3"/>
          <p:cNvSpPr txBox="1">
            <a:spLocks noChangeArrowheads="1"/>
          </p:cNvSpPr>
          <p:nvPr/>
        </p:nvSpPr>
        <p:spPr bwMode="auto">
          <a:xfrm>
            <a:off x="686360" y="4342535"/>
            <a:ext cx="5486681" cy="4114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ltLang="x-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duce what an ontology is</a:t>
            </a:r>
          </a:p>
          <a:p>
            <a:r>
              <a:rPr lang="en-US" baseline="0" dirty="0" smtClean="0"/>
              <a:t>There is a well established way to help machines get a naive understanding of the real world by showing it what things are based on its associations to other things.  Web of association encode filed ontology, branch of metaphysical classification of things in the world and how they relate to one another, practical to way explain what we mean when we ID things to machines. Knowledge map, basically a knowledge map, good ones conducive to machines navigating by simulating what humans know about data.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8</a:t>
            </a:fld>
            <a:endParaRPr lang="en-US"/>
          </a:p>
        </p:txBody>
      </p:sp>
    </p:spTree>
    <p:extLst>
      <p:ext uri="{BB962C8B-B14F-4D97-AF65-F5344CB8AC3E}">
        <p14:creationId xmlns:p14="http://schemas.microsoft.com/office/powerpoint/2010/main" val="436836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duce what an ontology is</a:t>
            </a:r>
          </a:p>
          <a:p>
            <a:r>
              <a:rPr lang="en-US" baseline="0" dirty="0" smtClean="0"/>
              <a:t>There is a well established way to help machines get a naive understanding of the real world by showing it what things are based on its associations to other things.  Web of association encode filed ontology, branch of metaphysical classification of things in the world and how they relate to one another, practical to way explain what we mean when we ID things to machines. Knowledge map, basically a knowledge map, good ones conducive to machines navigating by simulating what humans know about data.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59FCD25-FA98-49C1-9A60-7750F1B0029B}" type="slidenum">
              <a:rPr lang="en-US" smtClean="0"/>
              <a:t>9</a:t>
            </a:fld>
            <a:endParaRPr lang="en-US"/>
          </a:p>
        </p:txBody>
      </p:sp>
    </p:spTree>
    <p:extLst>
      <p:ext uri="{BB962C8B-B14F-4D97-AF65-F5344CB8AC3E}">
        <p14:creationId xmlns:p14="http://schemas.microsoft.com/office/powerpoint/2010/main" val="43683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7D2855-A7AD-43F9-9093-6A32B4E6EC02}" type="datetime1">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4144447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AD375E-17CF-4F7B-8779-D9DF119F43D5}" type="datetime1">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1348604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F59B4F-2559-4148-A429-0F07E30E10A5}" type="datetime1">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392024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D40E42-A528-4D36-B6FB-E9E4749F84F5}" type="datetime1">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1353087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C238A1-C0F1-42B7-B8F2-2D1F66F799E0}" type="datetime1">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200043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27D4659-CB43-4905-9716-5209827CFE39}" type="datetime1">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116362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8EA26-E7B2-4FDB-972D-5911BC233526}" type="datetime1">
              <a:rPr lang="en-US" smtClean="0"/>
              <a:t>3/19/2018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152975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AC5750-69FA-414E-A55C-BDD31A770935}" type="datetime1">
              <a:rPr lang="en-US" smtClean="0"/>
              <a:t>3/19/2018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2544976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A373D-77BF-4A36-A08B-9F0E4E0CBB2E}" type="datetime1">
              <a:rPr lang="en-US" smtClean="0"/>
              <a:t>3/19/2018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854476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A7DE06-B52A-4CD7-8F83-50F558E7C4EA}" type="datetime1">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3508480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11E120-D283-410A-B0E5-606589A418E6}" type="datetime1">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0AB1CE-4C39-4F53-967E-D7E580C66B6C}" type="slidenum">
              <a:rPr lang="en-US" smtClean="0"/>
              <a:t>‹#›</a:t>
            </a:fld>
            <a:endParaRPr lang="en-US"/>
          </a:p>
        </p:txBody>
      </p:sp>
    </p:spTree>
    <p:extLst>
      <p:ext uri="{BB962C8B-B14F-4D97-AF65-F5344CB8AC3E}">
        <p14:creationId xmlns:p14="http://schemas.microsoft.com/office/powerpoint/2010/main" val="388519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ABC54-9345-429A-ACA2-5FE901E5EF0B}" type="datetime1">
              <a:rPr lang="en-US" smtClean="0"/>
              <a:t>3/19/2018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0AB1CE-4C39-4F53-967E-D7E580C66B6C}" type="slidenum">
              <a:rPr lang="en-US" smtClean="0"/>
              <a:t>‹#›</a:t>
            </a:fld>
            <a:endParaRPr lang="en-US"/>
          </a:p>
        </p:txBody>
      </p:sp>
    </p:spTree>
    <p:extLst>
      <p:ext uri="{BB962C8B-B14F-4D97-AF65-F5344CB8AC3E}">
        <p14:creationId xmlns:p14="http://schemas.microsoft.com/office/powerpoint/2010/main" val="104989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7.emf"/><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27.emf"/><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7.em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8.png"/><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8.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9.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9.jpe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9.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8.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8.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38.png"/><Relationship Id="rId7"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jpeg"/><Relationship Id="rId7"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jpeg"/><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38.png"/><Relationship Id="rId7"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s>
</file>

<file path=ppt/slides/_rels/slide4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8.png"/><Relationship Id="rId9" Type="http://schemas.openxmlformats.org/officeDocument/2006/relationships/image" Target="../media/image26.png"/></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7.png"/><Relationship Id="rId7"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7.png"/><Relationship Id="rId7"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7.png"/><Relationship Id="rId7"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creativecommons.org/licenses/by/2.0/legalcode" TargetMode="Externa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hyperlink" Target="https://github.com/kaiiam/kblumberg_masters_thesis/" TargetMode="External"/><Relationship Id="rId4" Type="http://schemas.openxmlformats.org/officeDocument/2006/relationships/image" Target="../media/image2.png"/><Relationship Id="rId9"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1" y="18723"/>
            <a:ext cx="914256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1" name="Text Box 2"/>
          <p:cNvSpPr txBox="1">
            <a:spLocks noChangeArrowheads="1"/>
          </p:cNvSpPr>
          <p:nvPr/>
        </p:nvSpPr>
        <p:spPr bwMode="auto">
          <a:xfrm>
            <a:off x="458640" y="1083506"/>
            <a:ext cx="8228160" cy="2040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9063"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buClrTx/>
              <a:buFontTx/>
              <a:buNone/>
            </a:pPr>
            <a:r>
              <a:rPr lang="en-US" altLang="x-none" sz="3300" b="1" dirty="0" smtClean="0">
                <a:solidFill>
                  <a:schemeClr val="tx1"/>
                </a:solidFill>
                <a:latin typeface="Times New Roman" pitchFamily="16" charset="0"/>
                <a:cs typeface="Times New Roman" pitchFamily="16" charset="0"/>
              </a:rPr>
              <a:t>Interconnecting Arctic observatory data through machine-actionable knowledge representation: are ontologies fit for purpose?</a:t>
            </a:r>
            <a:endParaRPr lang="en-US" altLang="x-none" sz="3300" b="1" dirty="0">
              <a:solidFill>
                <a:schemeClr val="tx1"/>
              </a:solidFill>
              <a:latin typeface="Times New Roman" pitchFamily="16" charset="0"/>
              <a:cs typeface="Times New Roman" pitchFamily="16" charset="0"/>
            </a:endParaRPr>
          </a:p>
        </p:txBody>
      </p:sp>
      <p:sp>
        <p:nvSpPr>
          <p:cNvPr id="2052" name="Text Box 3"/>
          <p:cNvSpPr txBox="1">
            <a:spLocks noChangeArrowheads="1"/>
          </p:cNvSpPr>
          <p:nvPr/>
        </p:nvSpPr>
        <p:spPr bwMode="auto">
          <a:xfrm>
            <a:off x="-18518" y="6477000"/>
            <a:ext cx="9086317" cy="389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55188"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eaLnBrk="1">
              <a:buClrTx/>
              <a:buFontTx/>
              <a:buNone/>
            </a:pPr>
            <a:r>
              <a:rPr lang="en-US" altLang="x-none" sz="1000" dirty="0">
                <a:solidFill>
                  <a:srgbClr val="FFFFFF"/>
                </a:solidFill>
              </a:rPr>
              <a:t>Image courtesy of </a:t>
            </a:r>
            <a:r>
              <a:rPr lang="en-US" altLang="x-none" sz="1000" dirty="0" err="1">
                <a:solidFill>
                  <a:srgbClr val="FFFFFF"/>
                </a:solidFill>
              </a:rPr>
              <a:t>Fadeev</a:t>
            </a:r>
            <a:r>
              <a:rPr lang="en-US" altLang="x-none" sz="1000" dirty="0">
                <a:solidFill>
                  <a:srgbClr val="FFFFFF"/>
                </a:solidFill>
              </a:rPr>
              <a:t> et al, 2016: Towards an integrated microbial observatory in the Arctic Ocean 10013/epic.49869. d001</a:t>
            </a:r>
          </a:p>
          <a:p>
            <a:pPr eaLnBrk="1">
              <a:buClrTx/>
              <a:buFontTx/>
              <a:buNone/>
            </a:pPr>
            <a:endParaRPr lang="en-US" altLang="x-none" sz="1600" dirty="0">
              <a:solidFill>
                <a:srgbClr val="FFFFFF"/>
              </a:solidFill>
            </a:endParaRPr>
          </a:p>
        </p:txBody>
      </p:sp>
      <p:sp>
        <p:nvSpPr>
          <p:cNvPr id="2053" name="Text Box 4"/>
          <p:cNvSpPr txBox="1">
            <a:spLocks noChangeArrowheads="1"/>
          </p:cNvSpPr>
          <p:nvPr/>
        </p:nvSpPr>
        <p:spPr bwMode="auto">
          <a:xfrm>
            <a:off x="4447200" y="3543092"/>
            <a:ext cx="4925400" cy="14099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61719"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eaLnBrk="1">
              <a:buClrTx/>
              <a:buFontTx/>
              <a:buNone/>
            </a:pPr>
            <a:r>
              <a:rPr lang="en-US" altLang="x-none" sz="2400" dirty="0" smtClean="0">
                <a:latin typeface="Times New Roman" pitchFamily="16" charset="0"/>
                <a:cs typeface="Times New Roman" pitchFamily="16" charset="0"/>
              </a:rPr>
              <a:t>	                                    Kai </a:t>
            </a:r>
            <a:r>
              <a:rPr lang="en-US" altLang="x-none" sz="2400" dirty="0">
                <a:latin typeface="Times New Roman" pitchFamily="16" charset="0"/>
                <a:cs typeface="Times New Roman" pitchFamily="16" charset="0"/>
              </a:rPr>
              <a:t>Blumberg</a:t>
            </a:r>
          </a:p>
          <a:p>
            <a:pPr eaLnBrk="1">
              <a:buClrTx/>
              <a:buFontTx/>
              <a:buNone/>
            </a:pPr>
            <a:r>
              <a:rPr lang="en-US" altLang="x-none" sz="2400" dirty="0">
                <a:latin typeface="Times New Roman" pitchFamily="16" charset="0"/>
                <a:cs typeface="Times New Roman" pitchFamily="16" charset="0"/>
              </a:rPr>
              <a:t>S</a:t>
            </a:r>
            <a:r>
              <a:rPr lang="en-US" altLang="x-none" sz="2400" dirty="0" smtClean="0">
                <a:latin typeface="Times New Roman" pitchFamily="16" charset="0"/>
                <a:cs typeface="Times New Roman" pitchFamily="16" charset="0"/>
              </a:rPr>
              <a:t>upervisor</a:t>
            </a:r>
            <a:r>
              <a:rPr lang="en-US" altLang="x-none" sz="2400" dirty="0">
                <a:latin typeface="Times New Roman" pitchFamily="16" charset="0"/>
                <a:cs typeface="Times New Roman" pitchFamily="16" charset="0"/>
              </a:rPr>
              <a:t>: Dr. Pier Luigi Buttigieg</a:t>
            </a:r>
          </a:p>
          <a:p>
            <a:pPr eaLnBrk="1">
              <a:buClrTx/>
              <a:buFontTx/>
              <a:buNone/>
            </a:pPr>
            <a:r>
              <a:rPr lang="en-US" altLang="x-none" sz="2400" dirty="0">
                <a:latin typeface="Times New Roman" pitchFamily="16" charset="0"/>
                <a:cs typeface="Times New Roman" pitchFamily="16" charset="0"/>
              </a:rPr>
              <a:t>Group leader: Prof. Dr. Antje Boetius</a:t>
            </a:r>
          </a:p>
        </p:txBody>
      </p:sp>
      <p:sp>
        <p:nvSpPr>
          <p:cNvPr id="8"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1</a:t>
            </a:fld>
            <a:endParaRPr lang="en-US" dirty="0">
              <a:solidFill>
                <a:schemeClr val="tx1"/>
              </a:solidFill>
            </a:endParaRPr>
          </a:p>
        </p:txBody>
      </p:sp>
    </p:spTree>
    <p:extLst>
      <p:ext uri="{BB962C8B-B14F-4D97-AF65-F5344CB8AC3E}">
        <p14:creationId xmlns:p14="http://schemas.microsoft.com/office/powerpoint/2010/main" val="461415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3"/>
          <p:cNvSpPr>
            <a:spLocks noChangeShapeType="1"/>
          </p:cNvSpPr>
          <p:nvPr/>
        </p:nvSpPr>
        <p:spPr bwMode="auto">
          <a:xfrm>
            <a:off x="4172118" y="2409581"/>
            <a:ext cx="310462" cy="990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7" name="Line 3"/>
          <p:cNvSpPr>
            <a:spLocks noChangeShapeType="1"/>
          </p:cNvSpPr>
          <p:nvPr/>
        </p:nvSpPr>
        <p:spPr bwMode="auto">
          <a:xfrm>
            <a:off x="4225780" y="2322268"/>
            <a:ext cx="376238" cy="1111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6" name="Line 3"/>
          <p:cNvSpPr>
            <a:spLocks noChangeShapeType="1"/>
          </p:cNvSpPr>
          <p:nvPr/>
        </p:nvSpPr>
        <p:spPr bwMode="auto">
          <a:xfrm flipV="1">
            <a:off x="4781404" y="3216825"/>
            <a:ext cx="380999" cy="18335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8" name="AutoShape 3"/>
          <p:cNvSpPr>
            <a:spLocks noChangeArrowheads="1"/>
          </p:cNvSpPr>
          <p:nvPr/>
        </p:nvSpPr>
        <p:spPr bwMode="auto">
          <a:xfrm>
            <a:off x="1371600" y="3954751"/>
            <a:ext cx="1465386" cy="693449"/>
          </a:xfrm>
          <a:prstGeom prst="cloudCallout">
            <a:avLst>
              <a:gd name="adj1" fmla="val -48711"/>
              <a:gd name="adj2" fmla="val 84476"/>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sp>
        <p:nvSpPr>
          <p:cNvPr id="20" name="Line 3"/>
          <p:cNvSpPr>
            <a:spLocks noChangeShapeType="1"/>
          </p:cNvSpPr>
          <p:nvPr/>
        </p:nvSpPr>
        <p:spPr bwMode="auto">
          <a:xfrm>
            <a:off x="1781226" y="4337789"/>
            <a:ext cx="294376" cy="1503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10</a:t>
            </a:fld>
            <a:endParaRPr lang="en-US" dirty="0">
              <a:solidFill>
                <a:schemeClr val="tx1"/>
              </a:solidFill>
            </a:endParaRPr>
          </a:p>
        </p:txBody>
      </p:sp>
      <p:grpSp>
        <p:nvGrpSpPr>
          <p:cNvPr id="7" name="Group 6"/>
          <p:cNvGrpSpPr/>
          <p:nvPr/>
        </p:nvGrpSpPr>
        <p:grpSpPr>
          <a:xfrm>
            <a:off x="838200" y="4909603"/>
            <a:ext cx="598864" cy="1121309"/>
            <a:chOff x="2751024" y="1589436"/>
            <a:chExt cx="648072" cy="1224137"/>
          </a:xfrm>
        </p:grpSpPr>
        <p:grpSp>
          <p:nvGrpSpPr>
            <p:cNvPr id="10" name="Group 9"/>
            <p:cNvGrpSpPr/>
            <p:nvPr/>
          </p:nvGrpSpPr>
          <p:grpSpPr>
            <a:xfrm>
              <a:off x="2751024" y="1589436"/>
              <a:ext cx="648072" cy="1224137"/>
              <a:chOff x="1412070" y="4430792"/>
              <a:chExt cx="648072" cy="1224137"/>
            </a:xfrm>
          </p:grpSpPr>
          <p:sp>
            <p:nvSpPr>
              <p:cNvPr id="13" name="Flowchart: Delay 12"/>
              <p:cNvSpPr/>
              <p:nvPr/>
            </p:nvSpPr>
            <p:spPr>
              <a:xfrm rot="16200000">
                <a:off x="1448074" y="5078865"/>
                <a:ext cx="576064" cy="576064"/>
              </a:xfrm>
              <a:prstGeom prst="flowChartDelay">
                <a:avLst/>
              </a:prstGeom>
              <a:solidFill>
                <a:srgbClr val="FF99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4" name="Flowchart: Connector 13"/>
              <p:cNvSpPr/>
              <p:nvPr/>
            </p:nvSpPr>
            <p:spPr>
              <a:xfrm>
                <a:off x="1412070" y="4430792"/>
                <a:ext cx="648072" cy="648072"/>
              </a:xfrm>
              <a:prstGeom prst="flowChartConnector">
                <a:avLst/>
              </a:prstGeom>
              <a:solidFill>
                <a:srgbClr val="FF99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5" name="Flowchart: Connector 14"/>
              <p:cNvSpPr/>
              <p:nvPr/>
            </p:nvSpPr>
            <p:spPr>
              <a:xfrm>
                <a:off x="1529307" y="4590598"/>
                <a:ext cx="413597" cy="413597"/>
              </a:xfrm>
              <a:prstGeom prst="flowChartConnector">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cxnSp>
          <p:nvCxnSpPr>
            <p:cNvPr id="9" name="Straight Connector 8"/>
            <p:cNvCxnSpPr>
              <a:stCxn id="13" idx="3"/>
              <a:endCxn id="13" idx="1"/>
            </p:cNvCxnSpPr>
            <p:nvPr/>
          </p:nvCxnSpPr>
          <p:spPr>
            <a:xfrm>
              <a:off x="3075060" y="2237509"/>
              <a:ext cx="0" cy="576064"/>
            </a:xfrm>
            <a:prstGeom prst="line">
              <a:avLst/>
            </a:prstGeom>
            <a:ln w="28575">
              <a:solidFill>
                <a:schemeClr val="accent6">
                  <a:lumMod val="75000"/>
                </a:schemeClr>
              </a:solidFill>
            </a:ln>
          </p:spPr>
          <p:style>
            <a:lnRef idx="1">
              <a:schemeClr val="dk1"/>
            </a:lnRef>
            <a:fillRef idx="0">
              <a:schemeClr val="dk1"/>
            </a:fillRef>
            <a:effectRef idx="0">
              <a:schemeClr val="dk1"/>
            </a:effectRef>
            <a:fontRef idx="minor">
              <a:schemeClr val="tx1"/>
            </a:fontRef>
          </p:style>
        </p:cxnSp>
      </p:grpSp>
      <p:pic>
        <p:nvPicPr>
          <p:cNvPr id="19"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3784" y="4251562"/>
            <a:ext cx="282720" cy="141360"/>
          </a:xfrm>
          <a:prstGeom prst="rect">
            <a:avLst/>
          </a:prstGeom>
          <a:noFill/>
          <a:extLst>
            <a:ext uri="{909E8E84-426E-40DD-AFC4-6F175D3DCCD1}">
              <a14:hiddenFill xmlns:a14="http://schemas.microsoft.com/office/drawing/2010/main">
                <a:solidFill>
                  <a:srgbClr val="FFFFFF"/>
                </a:solidFill>
              </a14:hiddenFill>
            </a:ext>
          </a:extLst>
        </p:spPr>
      </p:pic>
      <p:sp>
        <p:nvSpPr>
          <p:cNvPr id="21" name="Line 3"/>
          <p:cNvSpPr>
            <a:spLocks noChangeShapeType="1"/>
          </p:cNvSpPr>
          <p:nvPr/>
        </p:nvSpPr>
        <p:spPr bwMode="auto">
          <a:xfrm flipV="1">
            <a:off x="2183384" y="4211807"/>
            <a:ext cx="261928" cy="29159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22"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9826" y="4438238"/>
            <a:ext cx="282720" cy="1413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1664" y="4046198"/>
            <a:ext cx="4572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p:cNvCxnSpPr/>
          <p:nvPr/>
        </p:nvCxnSpPr>
        <p:spPr>
          <a:xfrm>
            <a:off x="4811568" y="2850906"/>
            <a:ext cx="539750" cy="17303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Line 45"/>
          <p:cNvSpPr>
            <a:spLocks noChangeShapeType="1"/>
          </p:cNvSpPr>
          <p:nvPr/>
        </p:nvSpPr>
        <p:spPr bwMode="auto">
          <a:xfrm flipV="1">
            <a:off x="5351318" y="2293693"/>
            <a:ext cx="1004093" cy="73025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6" name="Line 46"/>
          <p:cNvSpPr>
            <a:spLocks noChangeShapeType="1"/>
          </p:cNvSpPr>
          <p:nvPr/>
        </p:nvSpPr>
        <p:spPr bwMode="auto">
          <a:xfrm>
            <a:off x="5351318" y="3023944"/>
            <a:ext cx="1106487" cy="3857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 name="Line 47"/>
          <p:cNvSpPr>
            <a:spLocks noChangeShapeType="1"/>
          </p:cNvSpPr>
          <p:nvPr/>
        </p:nvSpPr>
        <p:spPr bwMode="auto">
          <a:xfrm flipV="1">
            <a:off x="5351318" y="2182569"/>
            <a:ext cx="317500" cy="84137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8" name="Line 48"/>
          <p:cNvSpPr>
            <a:spLocks noChangeShapeType="1"/>
          </p:cNvSpPr>
          <p:nvPr/>
        </p:nvSpPr>
        <p:spPr bwMode="auto">
          <a:xfrm flipV="1">
            <a:off x="5351318" y="2952506"/>
            <a:ext cx="954087" cy="7143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9" name="Line 49"/>
          <p:cNvSpPr>
            <a:spLocks noChangeShapeType="1"/>
          </p:cNvSpPr>
          <p:nvPr/>
        </p:nvSpPr>
        <p:spPr bwMode="auto">
          <a:xfrm>
            <a:off x="4811568" y="2354019"/>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Line 50"/>
          <p:cNvSpPr>
            <a:spLocks noChangeShapeType="1"/>
          </p:cNvSpPr>
          <p:nvPr/>
        </p:nvSpPr>
        <p:spPr bwMode="auto">
          <a:xfrm flipH="1">
            <a:off x="4781405" y="1961906"/>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2" name="Line 52"/>
          <p:cNvSpPr>
            <a:spLocks noChangeShapeType="1"/>
          </p:cNvSpPr>
          <p:nvPr/>
        </p:nvSpPr>
        <p:spPr bwMode="auto">
          <a:xfrm flipH="1">
            <a:off x="4811567" y="2146056"/>
            <a:ext cx="1666875" cy="20796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3" name="Line 53"/>
          <p:cNvSpPr>
            <a:spLocks noChangeShapeType="1"/>
          </p:cNvSpPr>
          <p:nvPr/>
        </p:nvSpPr>
        <p:spPr bwMode="auto">
          <a:xfrm flipV="1">
            <a:off x="7410305" y="2342905"/>
            <a:ext cx="495300" cy="64531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4" name="Line 54"/>
          <p:cNvSpPr>
            <a:spLocks noChangeShapeType="1"/>
          </p:cNvSpPr>
          <p:nvPr/>
        </p:nvSpPr>
        <p:spPr bwMode="auto">
          <a:xfrm flipH="1">
            <a:off x="6354617" y="3050931"/>
            <a:ext cx="994629" cy="395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5" name="Oval 2"/>
          <p:cNvSpPr>
            <a:spLocks noChangeArrowheads="1"/>
          </p:cNvSpPr>
          <p:nvPr/>
        </p:nvSpPr>
        <p:spPr bwMode="auto">
          <a:xfrm>
            <a:off x="4665518" y="2692156"/>
            <a:ext cx="293687" cy="295275"/>
          </a:xfrm>
          <a:prstGeom prst="ellipse">
            <a:avLst/>
          </a:prstGeom>
          <a:solidFill>
            <a:srgbClr val="CC33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6" name="Oval 3"/>
          <p:cNvSpPr>
            <a:spLocks noChangeArrowheads="1"/>
          </p:cNvSpPr>
          <p:nvPr/>
        </p:nvSpPr>
        <p:spPr bwMode="auto">
          <a:xfrm>
            <a:off x="5162405" y="1865069"/>
            <a:ext cx="204788" cy="204787"/>
          </a:xfrm>
          <a:prstGeom prst="ellipse">
            <a:avLst/>
          </a:prstGeom>
          <a:solidFill>
            <a:schemeClr val="accent6">
              <a:lumMod val="60000"/>
              <a:lumOff val="40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7" name="Oval 4"/>
          <p:cNvSpPr>
            <a:spLocks noChangeArrowheads="1"/>
          </p:cNvSpPr>
          <p:nvPr/>
        </p:nvSpPr>
        <p:spPr bwMode="auto">
          <a:xfrm>
            <a:off x="7730980" y="2114306"/>
            <a:ext cx="358775" cy="358775"/>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8" name="Oval 4"/>
          <p:cNvSpPr>
            <a:spLocks noChangeArrowheads="1"/>
          </p:cNvSpPr>
          <p:nvPr/>
        </p:nvSpPr>
        <p:spPr bwMode="auto">
          <a:xfrm>
            <a:off x="7134141" y="2803281"/>
            <a:ext cx="430213" cy="431800"/>
          </a:xfrm>
          <a:prstGeom prst="ellipse">
            <a:avLst/>
          </a:prstGeom>
          <a:solidFill>
            <a:srgbClr val="CC33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9" name="Oval 4"/>
          <p:cNvSpPr>
            <a:spLocks noChangeArrowheads="1"/>
          </p:cNvSpPr>
          <p:nvPr/>
        </p:nvSpPr>
        <p:spPr bwMode="auto">
          <a:xfrm>
            <a:off x="6113318" y="3216031"/>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0" name="Oval 4"/>
          <p:cNvSpPr>
            <a:spLocks noChangeArrowheads="1"/>
          </p:cNvSpPr>
          <p:nvPr/>
        </p:nvSpPr>
        <p:spPr bwMode="auto">
          <a:xfrm>
            <a:off x="5441805" y="2038106"/>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1" name="Oval 4"/>
          <p:cNvSpPr>
            <a:spLocks noChangeArrowheads="1"/>
          </p:cNvSpPr>
          <p:nvPr/>
        </p:nvSpPr>
        <p:spPr bwMode="auto">
          <a:xfrm>
            <a:off x="5162405" y="2723906"/>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2" name="Oval 4"/>
          <p:cNvSpPr>
            <a:spLocks noChangeArrowheads="1"/>
          </p:cNvSpPr>
          <p:nvPr/>
        </p:nvSpPr>
        <p:spPr bwMode="auto">
          <a:xfrm>
            <a:off x="6229205" y="2800106"/>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5" name="Line 3"/>
          <p:cNvSpPr>
            <a:spLocks noChangeShapeType="1"/>
          </p:cNvSpPr>
          <p:nvPr/>
        </p:nvSpPr>
        <p:spPr bwMode="auto">
          <a:xfrm>
            <a:off x="3604218" y="2146056"/>
            <a:ext cx="365902" cy="14763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46" name="Picture 4" descr="C:\Users\pbuttigi\AppData\Local\Microsoft\Windows\Temporary Internet Files\Content.IE5\63JDIP6A\hole[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24200" y="1961906"/>
            <a:ext cx="546100" cy="2730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6978" y="2180981"/>
            <a:ext cx="457200" cy="228600"/>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
          <p:cNvSpPr>
            <a:spLocks noChangeArrowheads="1"/>
          </p:cNvSpPr>
          <p:nvPr/>
        </p:nvSpPr>
        <p:spPr bwMode="auto">
          <a:xfrm>
            <a:off x="4602018" y="2104781"/>
            <a:ext cx="385762" cy="387350"/>
          </a:xfrm>
          <a:prstGeom prst="ellipse">
            <a:avLst/>
          </a:prstGeom>
          <a:solidFill>
            <a:srgbClr val="E9C805"/>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9" name="Oval 4"/>
          <p:cNvSpPr>
            <a:spLocks noChangeArrowheads="1"/>
          </p:cNvSpPr>
          <p:nvPr/>
        </p:nvSpPr>
        <p:spPr bwMode="auto">
          <a:xfrm>
            <a:off x="6327630" y="1828800"/>
            <a:ext cx="587375" cy="590550"/>
          </a:xfrm>
          <a:prstGeom prst="ellipse">
            <a:avLst/>
          </a:prstGeom>
          <a:solidFill>
            <a:srgbClr val="FFCC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pic>
        <p:nvPicPr>
          <p:cNvPr id="50" name="Picture 4" descr="C:\Users\pbuttigi\AppData\Local\Microsoft\Windows\Temporary Internet Files\Content.IE5\63JDIP6A\hole[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480" y="5361877"/>
            <a:ext cx="565440" cy="282720"/>
          </a:xfrm>
          <a:prstGeom prst="rect">
            <a:avLst/>
          </a:prstGeom>
          <a:noFill/>
          <a:extLst>
            <a:ext uri="{909E8E84-426E-40DD-AFC4-6F175D3DCCD1}">
              <a14:hiddenFill xmlns:a14="http://schemas.microsoft.com/office/drawing/2010/main">
                <a:solidFill>
                  <a:srgbClr val="FFFFFF"/>
                </a:solidFill>
              </a14:hiddenFill>
            </a:ext>
          </a:extLst>
        </p:spPr>
      </p:pic>
      <p:sp>
        <p:nvSpPr>
          <p:cNvPr id="51" name="Line 3"/>
          <p:cNvSpPr>
            <a:spLocks noChangeShapeType="1"/>
          </p:cNvSpPr>
          <p:nvPr/>
        </p:nvSpPr>
        <p:spPr bwMode="auto">
          <a:xfrm>
            <a:off x="3894842" y="3660960"/>
            <a:ext cx="330938" cy="6512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2"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7400" y="3574732"/>
            <a:ext cx="282720" cy="141360"/>
          </a:xfrm>
          <a:prstGeom prst="rect">
            <a:avLst/>
          </a:prstGeom>
          <a:noFill/>
          <a:extLst>
            <a:ext uri="{909E8E84-426E-40DD-AFC4-6F175D3DCCD1}">
              <a14:hiddenFill xmlns:a14="http://schemas.microsoft.com/office/drawing/2010/main">
                <a:solidFill>
                  <a:srgbClr val="FFFFFF"/>
                </a:solidFill>
              </a14:hiddenFill>
            </a:ext>
          </a:extLst>
        </p:spPr>
      </p:pic>
      <p:sp>
        <p:nvSpPr>
          <p:cNvPr id="53" name="Line 3"/>
          <p:cNvSpPr>
            <a:spLocks noChangeShapeType="1"/>
          </p:cNvSpPr>
          <p:nvPr/>
        </p:nvSpPr>
        <p:spPr bwMode="auto">
          <a:xfrm flipV="1">
            <a:off x="4279900" y="3413390"/>
            <a:ext cx="261928" cy="29159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4"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6342" y="3639821"/>
            <a:ext cx="282720" cy="14136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8180" y="3323981"/>
            <a:ext cx="457200" cy="2286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9597770">
            <a:off x="2879702" y="3680878"/>
            <a:ext cx="678566" cy="35870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743200" y="3200400"/>
            <a:ext cx="446693" cy="769441"/>
          </a:xfrm>
          <a:prstGeom prst="rect">
            <a:avLst/>
          </a:prstGeom>
          <a:noFill/>
        </p:spPr>
        <p:txBody>
          <a:bodyPr wrap="square" rtlCol="0">
            <a:spAutoFit/>
          </a:bodyPr>
          <a:lstStyle/>
          <a:p>
            <a:r>
              <a:rPr lang="en-US" sz="44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pic>
        <p:nvPicPr>
          <p:cNvPr id="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026" y="6080960"/>
            <a:ext cx="24384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691355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Line 3"/>
          <p:cNvSpPr>
            <a:spLocks noChangeShapeType="1"/>
          </p:cNvSpPr>
          <p:nvPr/>
        </p:nvSpPr>
        <p:spPr bwMode="auto">
          <a:xfrm>
            <a:off x="4172118" y="2409581"/>
            <a:ext cx="310462" cy="990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7" name="Line 3"/>
          <p:cNvSpPr>
            <a:spLocks noChangeShapeType="1"/>
          </p:cNvSpPr>
          <p:nvPr/>
        </p:nvSpPr>
        <p:spPr bwMode="auto">
          <a:xfrm>
            <a:off x="4225780" y="2322268"/>
            <a:ext cx="376238" cy="1111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6" name="Line 3"/>
          <p:cNvSpPr>
            <a:spLocks noChangeShapeType="1"/>
          </p:cNvSpPr>
          <p:nvPr/>
        </p:nvSpPr>
        <p:spPr bwMode="auto">
          <a:xfrm flipV="1">
            <a:off x="4781404" y="3216825"/>
            <a:ext cx="380999" cy="18335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8" name="AutoShape 3"/>
          <p:cNvSpPr>
            <a:spLocks noChangeArrowheads="1"/>
          </p:cNvSpPr>
          <p:nvPr/>
        </p:nvSpPr>
        <p:spPr bwMode="auto">
          <a:xfrm>
            <a:off x="1371600" y="3954751"/>
            <a:ext cx="1465386" cy="693449"/>
          </a:xfrm>
          <a:prstGeom prst="cloudCallout">
            <a:avLst>
              <a:gd name="adj1" fmla="val -48711"/>
              <a:gd name="adj2" fmla="val 84476"/>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sp>
        <p:nvSpPr>
          <p:cNvPr id="20" name="Line 3"/>
          <p:cNvSpPr>
            <a:spLocks noChangeShapeType="1"/>
          </p:cNvSpPr>
          <p:nvPr/>
        </p:nvSpPr>
        <p:spPr bwMode="auto">
          <a:xfrm>
            <a:off x="1781226" y="4337789"/>
            <a:ext cx="294376" cy="1503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11</a:t>
            </a:fld>
            <a:endParaRPr lang="en-US" dirty="0">
              <a:solidFill>
                <a:schemeClr val="tx1"/>
              </a:solidFill>
            </a:endParaRPr>
          </a:p>
        </p:txBody>
      </p:sp>
      <p:grpSp>
        <p:nvGrpSpPr>
          <p:cNvPr id="7" name="Group 6"/>
          <p:cNvGrpSpPr/>
          <p:nvPr/>
        </p:nvGrpSpPr>
        <p:grpSpPr>
          <a:xfrm>
            <a:off x="838200" y="4909603"/>
            <a:ext cx="598864" cy="1121309"/>
            <a:chOff x="2751024" y="1589436"/>
            <a:chExt cx="648072" cy="1224137"/>
          </a:xfrm>
        </p:grpSpPr>
        <p:grpSp>
          <p:nvGrpSpPr>
            <p:cNvPr id="10" name="Group 9"/>
            <p:cNvGrpSpPr/>
            <p:nvPr/>
          </p:nvGrpSpPr>
          <p:grpSpPr>
            <a:xfrm>
              <a:off x="2751024" y="1589436"/>
              <a:ext cx="648072" cy="1224137"/>
              <a:chOff x="1412070" y="4430792"/>
              <a:chExt cx="648072" cy="1224137"/>
            </a:xfrm>
          </p:grpSpPr>
          <p:sp>
            <p:nvSpPr>
              <p:cNvPr id="13" name="Flowchart: Delay 12"/>
              <p:cNvSpPr/>
              <p:nvPr/>
            </p:nvSpPr>
            <p:spPr>
              <a:xfrm rot="16200000">
                <a:off x="1448074" y="5078865"/>
                <a:ext cx="576064" cy="576064"/>
              </a:xfrm>
              <a:prstGeom prst="flowChartDelay">
                <a:avLst/>
              </a:prstGeom>
              <a:solidFill>
                <a:srgbClr val="FF99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4" name="Flowchart: Connector 13"/>
              <p:cNvSpPr/>
              <p:nvPr/>
            </p:nvSpPr>
            <p:spPr>
              <a:xfrm>
                <a:off x="1412070" y="4430792"/>
                <a:ext cx="648072" cy="648072"/>
              </a:xfrm>
              <a:prstGeom prst="flowChartConnector">
                <a:avLst/>
              </a:prstGeom>
              <a:solidFill>
                <a:srgbClr val="FF99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5" name="Flowchart: Connector 14"/>
              <p:cNvSpPr/>
              <p:nvPr/>
            </p:nvSpPr>
            <p:spPr>
              <a:xfrm>
                <a:off x="1529307" y="4590598"/>
                <a:ext cx="413597" cy="413597"/>
              </a:xfrm>
              <a:prstGeom prst="flowChartConnector">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cxnSp>
          <p:nvCxnSpPr>
            <p:cNvPr id="9" name="Straight Connector 8"/>
            <p:cNvCxnSpPr>
              <a:stCxn id="13" idx="3"/>
              <a:endCxn id="13" idx="1"/>
            </p:cNvCxnSpPr>
            <p:nvPr/>
          </p:nvCxnSpPr>
          <p:spPr>
            <a:xfrm>
              <a:off x="3075060" y="2237509"/>
              <a:ext cx="0" cy="576064"/>
            </a:xfrm>
            <a:prstGeom prst="line">
              <a:avLst/>
            </a:prstGeom>
            <a:ln w="28575">
              <a:solidFill>
                <a:schemeClr val="accent6">
                  <a:lumMod val="75000"/>
                </a:schemeClr>
              </a:solidFill>
            </a:ln>
          </p:spPr>
          <p:style>
            <a:lnRef idx="1">
              <a:schemeClr val="dk1"/>
            </a:lnRef>
            <a:fillRef idx="0">
              <a:schemeClr val="dk1"/>
            </a:fillRef>
            <a:effectRef idx="0">
              <a:schemeClr val="dk1"/>
            </a:effectRef>
            <a:fontRef idx="minor">
              <a:schemeClr val="tx1"/>
            </a:fontRef>
          </p:style>
        </p:cxnSp>
      </p:grpSp>
      <p:pic>
        <p:nvPicPr>
          <p:cNvPr id="19"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3784" y="4251562"/>
            <a:ext cx="282720" cy="141360"/>
          </a:xfrm>
          <a:prstGeom prst="rect">
            <a:avLst/>
          </a:prstGeom>
          <a:noFill/>
          <a:extLst>
            <a:ext uri="{909E8E84-426E-40DD-AFC4-6F175D3DCCD1}">
              <a14:hiddenFill xmlns:a14="http://schemas.microsoft.com/office/drawing/2010/main">
                <a:solidFill>
                  <a:srgbClr val="FFFFFF"/>
                </a:solidFill>
              </a14:hiddenFill>
            </a:ext>
          </a:extLst>
        </p:spPr>
      </p:pic>
      <p:sp>
        <p:nvSpPr>
          <p:cNvPr id="21" name="Line 3"/>
          <p:cNvSpPr>
            <a:spLocks noChangeShapeType="1"/>
          </p:cNvSpPr>
          <p:nvPr/>
        </p:nvSpPr>
        <p:spPr bwMode="auto">
          <a:xfrm flipV="1">
            <a:off x="2183384" y="4211807"/>
            <a:ext cx="261928" cy="29159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22"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9826" y="4438238"/>
            <a:ext cx="282720" cy="1413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1664" y="4046198"/>
            <a:ext cx="4572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p:cNvCxnSpPr/>
          <p:nvPr/>
        </p:nvCxnSpPr>
        <p:spPr>
          <a:xfrm>
            <a:off x="4811568" y="2850906"/>
            <a:ext cx="539750" cy="17303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Line 45"/>
          <p:cNvSpPr>
            <a:spLocks noChangeShapeType="1"/>
          </p:cNvSpPr>
          <p:nvPr/>
        </p:nvSpPr>
        <p:spPr bwMode="auto">
          <a:xfrm flipV="1">
            <a:off x="5351318" y="2293693"/>
            <a:ext cx="1004093" cy="73025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6" name="Line 46"/>
          <p:cNvSpPr>
            <a:spLocks noChangeShapeType="1"/>
          </p:cNvSpPr>
          <p:nvPr/>
        </p:nvSpPr>
        <p:spPr bwMode="auto">
          <a:xfrm>
            <a:off x="5351318" y="3023944"/>
            <a:ext cx="1106487" cy="3857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 name="Line 47"/>
          <p:cNvSpPr>
            <a:spLocks noChangeShapeType="1"/>
          </p:cNvSpPr>
          <p:nvPr/>
        </p:nvSpPr>
        <p:spPr bwMode="auto">
          <a:xfrm flipV="1">
            <a:off x="5351318" y="2182569"/>
            <a:ext cx="317500" cy="84137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8" name="Line 48"/>
          <p:cNvSpPr>
            <a:spLocks noChangeShapeType="1"/>
          </p:cNvSpPr>
          <p:nvPr/>
        </p:nvSpPr>
        <p:spPr bwMode="auto">
          <a:xfrm flipV="1">
            <a:off x="5351318" y="2952506"/>
            <a:ext cx="954087" cy="7143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9" name="Line 49"/>
          <p:cNvSpPr>
            <a:spLocks noChangeShapeType="1"/>
          </p:cNvSpPr>
          <p:nvPr/>
        </p:nvSpPr>
        <p:spPr bwMode="auto">
          <a:xfrm>
            <a:off x="4811568" y="2354019"/>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Line 50"/>
          <p:cNvSpPr>
            <a:spLocks noChangeShapeType="1"/>
          </p:cNvSpPr>
          <p:nvPr/>
        </p:nvSpPr>
        <p:spPr bwMode="auto">
          <a:xfrm flipH="1">
            <a:off x="4781405" y="1961906"/>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2" name="Line 52"/>
          <p:cNvSpPr>
            <a:spLocks noChangeShapeType="1"/>
          </p:cNvSpPr>
          <p:nvPr/>
        </p:nvSpPr>
        <p:spPr bwMode="auto">
          <a:xfrm flipH="1">
            <a:off x="4811567" y="2146056"/>
            <a:ext cx="1666875" cy="20796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3" name="Line 53"/>
          <p:cNvSpPr>
            <a:spLocks noChangeShapeType="1"/>
          </p:cNvSpPr>
          <p:nvPr/>
        </p:nvSpPr>
        <p:spPr bwMode="auto">
          <a:xfrm flipV="1">
            <a:off x="7410305" y="2342905"/>
            <a:ext cx="495300" cy="64531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4" name="Line 54"/>
          <p:cNvSpPr>
            <a:spLocks noChangeShapeType="1"/>
          </p:cNvSpPr>
          <p:nvPr/>
        </p:nvSpPr>
        <p:spPr bwMode="auto">
          <a:xfrm flipH="1">
            <a:off x="6354617" y="3050931"/>
            <a:ext cx="994629" cy="395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5" name="Oval 2"/>
          <p:cNvSpPr>
            <a:spLocks noChangeArrowheads="1"/>
          </p:cNvSpPr>
          <p:nvPr/>
        </p:nvSpPr>
        <p:spPr bwMode="auto">
          <a:xfrm>
            <a:off x="4665518" y="2692156"/>
            <a:ext cx="293687" cy="295275"/>
          </a:xfrm>
          <a:prstGeom prst="ellipse">
            <a:avLst/>
          </a:prstGeom>
          <a:solidFill>
            <a:srgbClr val="CC33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6" name="Oval 3"/>
          <p:cNvSpPr>
            <a:spLocks noChangeArrowheads="1"/>
          </p:cNvSpPr>
          <p:nvPr/>
        </p:nvSpPr>
        <p:spPr bwMode="auto">
          <a:xfrm>
            <a:off x="5162405" y="1865069"/>
            <a:ext cx="204788" cy="204787"/>
          </a:xfrm>
          <a:prstGeom prst="ellipse">
            <a:avLst/>
          </a:prstGeom>
          <a:solidFill>
            <a:schemeClr val="accent6">
              <a:lumMod val="60000"/>
              <a:lumOff val="40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7" name="Oval 4"/>
          <p:cNvSpPr>
            <a:spLocks noChangeArrowheads="1"/>
          </p:cNvSpPr>
          <p:nvPr/>
        </p:nvSpPr>
        <p:spPr bwMode="auto">
          <a:xfrm>
            <a:off x="7730980" y="2114306"/>
            <a:ext cx="358775" cy="358775"/>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8" name="Oval 4"/>
          <p:cNvSpPr>
            <a:spLocks noChangeArrowheads="1"/>
          </p:cNvSpPr>
          <p:nvPr/>
        </p:nvSpPr>
        <p:spPr bwMode="auto">
          <a:xfrm>
            <a:off x="7134141" y="2803281"/>
            <a:ext cx="430213" cy="431800"/>
          </a:xfrm>
          <a:prstGeom prst="ellipse">
            <a:avLst/>
          </a:prstGeom>
          <a:solidFill>
            <a:srgbClr val="CC33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9" name="Oval 4"/>
          <p:cNvSpPr>
            <a:spLocks noChangeArrowheads="1"/>
          </p:cNvSpPr>
          <p:nvPr/>
        </p:nvSpPr>
        <p:spPr bwMode="auto">
          <a:xfrm>
            <a:off x="6113318" y="3216031"/>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0" name="Oval 4"/>
          <p:cNvSpPr>
            <a:spLocks noChangeArrowheads="1"/>
          </p:cNvSpPr>
          <p:nvPr/>
        </p:nvSpPr>
        <p:spPr bwMode="auto">
          <a:xfrm>
            <a:off x="5441805" y="2038106"/>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1" name="Oval 4"/>
          <p:cNvSpPr>
            <a:spLocks noChangeArrowheads="1"/>
          </p:cNvSpPr>
          <p:nvPr/>
        </p:nvSpPr>
        <p:spPr bwMode="auto">
          <a:xfrm>
            <a:off x="5162405" y="2723906"/>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2" name="Oval 4"/>
          <p:cNvSpPr>
            <a:spLocks noChangeArrowheads="1"/>
          </p:cNvSpPr>
          <p:nvPr/>
        </p:nvSpPr>
        <p:spPr bwMode="auto">
          <a:xfrm>
            <a:off x="6229205" y="2800106"/>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5" name="Line 3"/>
          <p:cNvSpPr>
            <a:spLocks noChangeShapeType="1"/>
          </p:cNvSpPr>
          <p:nvPr/>
        </p:nvSpPr>
        <p:spPr bwMode="auto">
          <a:xfrm>
            <a:off x="3604218" y="2146056"/>
            <a:ext cx="365902" cy="14763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46" name="Picture 4" descr="C:\Users\pbuttigi\AppData\Local\Microsoft\Windows\Temporary Internet Files\Content.IE5\63JDIP6A\hole[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24200" y="1961906"/>
            <a:ext cx="546100" cy="2730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6978" y="2180981"/>
            <a:ext cx="457200" cy="228600"/>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
          <p:cNvSpPr>
            <a:spLocks noChangeArrowheads="1"/>
          </p:cNvSpPr>
          <p:nvPr/>
        </p:nvSpPr>
        <p:spPr bwMode="auto">
          <a:xfrm>
            <a:off x="4602018" y="2104781"/>
            <a:ext cx="385762" cy="387350"/>
          </a:xfrm>
          <a:prstGeom prst="ellipse">
            <a:avLst/>
          </a:prstGeom>
          <a:solidFill>
            <a:srgbClr val="E9C805"/>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9" name="Oval 4"/>
          <p:cNvSpPr>
            <a:spLocks noChangeArrowheads="1"/>
          </p:cNvSpPr>
          <p:nvPr/>
        </p:nvSpPr>
        <p:spPr bwMode="auto">
          <a:xfrm>
            <a:off x="6327630" y="1828800"/>
            <a:ext cx="587375" cy="590550"/>
          </a:xfrm>
          <a:prstGeom prst="ellipse">
            <a:avLst/>
          </a:prstGeom>
          <a:solidFill>
            <a:srgbClr val="FFCC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pic>
        <p:nvPicPr>
          <p:cNvPr id="50" name="Picture 4" descr="C:\Users\pbuttigi\AppData\Local\Microsoft\Windows\Temporary Internet Files\Content.IE5\63JDIP6A\hole[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480" y="5361877"/>
            <a:ext cx="565440" cy="282720"/>
          </a:xfrm>
          <a:prstGeom prst="rect">
            <a:avLst/>
          </a:prstGeom>
          <a:noFill/>
          <a:extLst>
            <a:ext uri="{909E8E84-426E-40DD-AFC4-6F175D3DCCD1}">
              <a14:hiddenFill xmlns:a14="http://schemas.microsoft.com/office/drawing/2010/main">
                <a:solidFill>
                  <a:srgbClr val="FFFFFF"/>
                </a:solidFill>
              </a14:hiddenFill>
            </a:ext>
          </a:extLst>
        </p:spPr>
      </p:pic>
      <p:sp>
        <p:nvSpPr>
          <p:cNvPr id="51" name="Line 3"/>
          <p:cNvSpPr>
            <a:spLocks noChangeShapeType="1"/>
          </p:cNvSpPr>
          <p:nvPr/>
        </p:nvSpPr>
        <p:spPr bwMode="auto">
          <a:xfrm>
            <a:off x="3894842" y="3660960"/>
            <a:ext cx="330938" cy="6512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2"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7400" y="3574732"/>
            <a:ext cx="282720" cy="141360"/>
          </a:xfrm>
          <a:prstGeom prst="rect">
            <a:avLst/>
          </a:prstGeom>
          <a:noFill/>
          <a:extLst>
            <a:ext uri="{909E8E84-426E-40DD-AFC4-6F175D3DCCD1}">
              <a14:hiddenFill xmlns:a14="http://schemas.microsoft.com/office/drawing/2010/main">
                <a:solidFill>
                  <a:srgbClr val="FFFFFF"/>
                </a:solidFill>
              </a14:hiddenFill>
            </a:ext>
          </a:extLst>
        </p:spPr>
      </p:pic>
      <p:sp>
        <p:nvSpPr>
          <p:cNvPr id="53" name="Line 3"/>
          <p:cNvSpPr>
            <a:spLocks noChangeShapeType="1"/>
          </p:cNvSpPr>
          <p:nvPr/>
        </p:nvSpPr>
        <p:spPr bwMode="auto">
          <a:xfrm flipV="1">
            <a:off x="4279900" y="3413390"/>
            <a:ext cx="261928" cy="29159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4"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6342" y="3639821"/>
            <a:ext cx="282720" cy="14136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8180" y="3323981"/>
            <a:ext cx="457200" cy="2286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9597770">
            <a:off x="2879702" y="3680878"/>
            <a:ext cx="678566" cy="35870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743200" y="3200400"/>
            <a:ext cx="446693" cy="769441"/>
          </a:xfrm>
          <a:prstGeom prst="rect">
            <a:avLst/>
          </a:prstGeom>
          <a:noFill/>
        </p:spPr>
        <p:txBody>
          <a:bodyPr wrap="square" rtlCol="0">
            <a:spAutoFit/>
          </a:bodyPr>
          <a:lstStyle/>
          <a:p>
            <a:r>
              <a:rPr lang="en-US" sz="44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pic>
        <p:nvPicPr>
          <p:cNvPr id="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026" y="6080960"/>
            <a:ext cx="24384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Group 57"/>
          <p:cNvGrpSpPr/>
          <p:nvPr/>
        </p:nvGrpSpPr>
        <p:grpSpPr>
          <a:xfrm>
            <a:off x="4876800" y="4311412"/>
            <a:ext cx="252752" cy="412988"/>
            <a:chOff x="2751024" y="1589436"/>
            <a:chExt cx="648072" cy="1224137"/>
          </a:xfrm>
        </p:grpSpPr>
        <p:grpSp>
          <p:nvGrpSpPr>
            <p:cNvPr id="59" name="Group 58"/>
            <p:cNvGrpSpPr/>
            <p:nvPr/>
          </p:nvGrpSpPr>
          <p:grpSpPr>
            <a:xfrm>
              <a:off x="2751024" y="1589436"/>
              <a:ext cx="648072" cy="1224137"/>
              <a:chOff x="1412070" y="4430792"/>
              <a:chExt cx="648072" cy="1224137"/>
            </a:xfrm>
          </p:grpSpPr>
          <p:sp>
            <p:nvSpPr>
              <p:cNvPr id="63" name="Flowchart: Delay 62"/>
              <p:cNvSpPr/>
              <p:nvPr/>
            </p:nvSpPr>
            <p:spPr>
              <a:xfrm rot="16200000">
                <a:off x="1448074" y="5078865"/>
                <a:ext cx="576064" cy="576064"/>
              </a:xfrm>
              <a:prstGeom prst="flowChartDelay">
                <a:avLst/>
              </a:prstGeom>
              <a:solidFill>
                <a:srgbClr val="FF99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64" name="Flowchart: Connector 63"/>
              <p:cNvSpPr/>
              <p:nvPr/>
            </p:nvSpPr>
            <p:spPr>
              <a:xfrm>
                <a:off x="1412070" y="4430792"/>
                <a:ext cx="648072" cy="648072"/>
              </a:xfrm>
              <a:prstGeom prst="flowChartConnector">
                <a:avLst/>
              </a:prstGeom>
              <a:solidFill>
                <a:srgbClr val="FF99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65" name="Flowchart: Connector 64"/>
              <p:cNvSpPr/>
              <p:nvPr/>
            </p:nvSpPr>
            <p:spPr>
              <a:xfrm>
                <a:off x="1529307" y="4590598"/>
                <a:ext cx="413597" cy="413597"/>
              </a:xfrm>
              <a:prstGeom prst="flowChartConnector">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cxnSp>
          <p:nvCxnSpPr>
            <p:cNvPr id="62" name="Straight Connector 61"/>
            <p:cNvCxnSpPr>
              <a:stCxn id="63" idx="3"/>
              <a:endCxn id="63" idx="1"/>
            </p:cNvCxnSpPr>
            <p:nvPr/>
          </p:nvCxnSpPr>
          <p:spPr>
            <a:xfrm>
              <a:off x="3075060" y="2237509"/>
              <a:ext cx="0" cy="576064"/>
            </a:xfrm>
            <a:prstGeom prst="line">
              <a:avLst/>
            </a:prstGeom>
            <a:ln w="28575">
              <a:solidFill>
                <a:schemeClr val="accent6">
                  <a:lumMod val="75000"/>
                </a:schemeClr>
              </a:solidFill>
            </a:ln>
          </p:spPr>
          <p:style>
            <a:lnRef idx="1">
              <a:schemeClr val="dk1"/>
            </a:lnRef>
            <a:fillRef idx="0">
              <a:schemeClr val="dk1"/>
            </a:fillRef>
            <a:effectRef idx="0">
              <a:schemeClr val="dk1"/>
            </a:effectRef>
            <a:fontRef idx="minor">
              <a:schemeClr val="tx1"/>
            </a:fontRef>
          </p:style>
        </p:cxnSp>
      </p:grpSp>
      <p:grpSp>
        <p:nvGrpSpPr>
          <p:cNvPr id="66" name="Group 65"/>
          <p:cNvGrpSpPr/>
          <p:nvPr/>
        </p:nvGrpSpPr>
        <p:grpSpPr>
          <a:xfrm>
            <a:off x="5875180" y="1169894"/>
            <a:ext cx="220820" cy="430306"/>
            <a:chOff x="1710997" y="5216906"/>
            <a:chExt cx="648072" cy="1224136"/>
          </a:xfrm>
        </p:grpSpPr>
        <p:grpSp>
          <p:nvGrpSpPr>
            <p:cNvPr id="67" name="Group 66"/>
            <p:cNvGrpSpPr/>
            <p:nvPr/>
          </p:nvGrpSpPr>
          <p:grpSpPr>
            <a:xfrm>
              <a:off x="1710997" y="5216906"/>
              <a:ext cx="648072" cy="1224136"/>
              <a:chOff x="1223628" y="4293096"/>
              <a:chExt cx="648072" cy="1224136"/>
            </a:xfrm>
          </p:grpSpPr>
          <p:sp>
            <p:nvSpPr>
              <p:cNvPr id="69" name="Flowchart: Delay 68"/>
              <p:cNvSpPr/>
              <p:nvPr/>
            </p:nvSpPr>
            <p:spPr>
              <a:xfrm rot="16200000">
                <a:off x="1259632" y="4941168"/>
                <a:ext cx="576064" cy="576064"/>
              </a:xfrm>
              <a:prstGeom prst="flowChartDelay">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70" name="Flowchart: Connector 69"/>
              <p:cNvSpPr/>
              <p:nvPr/>
            </p:nvSpPr>
            <p:spPr>
              <a:xfrm>
                <a:off x="1223628" y="4293096"/>
                <a:ext cx="648072" cy="648072"/>
              </a:xfrm>
              <a:prstGeom prst="flowChartConnector">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1" name="Flowchart: Delay 70"/>
              <p:cNvSpPr/>
              <p:nvPr/>
            </p:nvSpPr>
            <p:spPr>
              <a:xfrm rot="5400000">
                <a:off x="1610245" y="5108038"/>
                <a:ext cx="144316" cy="174623"/>
              </a:xfrm>
              <a:prstGeom prst="flowChartDelay">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cxnSp>
          <p:nvCxnSpPr>
            <p:cNvPr id="68" name="Straight Connector 67"/>
            <p:cNvCxnSpPr>
              <a:stCxn id="69"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72" name="Line 97"/>
          <p:cNvSpPr>
            <a:spLocks noChangeShapeType="1"/>
          </p:cNvSpPr>
          <p:nvPr/>
        </p:nvSpPr>
        <p:spPr bwMode="auto">
          <a:xfrm flipH="1" flipV="1">
            <a:off x="4682882" y="3614551"/>
            <a:ext cx="238391" cy="597255"/>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7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8052" y="4802447"/>
            <a:ext cx="1219197"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3912" y="908295"/>
            <a:ext cx="1347786" cy="20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Line 97"/>
          <p:cNvSpPr>
            <a:spLocks noChangeShapeType="1"/>
          </p:cNvSpPr>
          <p:nvPr/>
        </p:nvSpPr>
        <p:spPr bwMode="auto">
          <a:xfrm flipH="1" flipV="1">
            <a:off x="4324931" y="3813590"/>
            <a:ext cx="510448" cy="461207"/>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5" name="Line 97"/>
          <p:cNvSpPr>
            <a:spLocks noChangeShapeType="1"/>
          </p:cNvSpPr>
          <p:nvPr/>
        </p:nvSpPr>
        <p:spPr bwMode="auto">
          <a:xfrm flipH="1" flipV="1">
            <a:off x="3876977" y="3726083"/>
            <a:ext cx="925099" cy="666837"/>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6" name="Line 97"/>
          <p:cNvSpPr>
            <a:spLocks noChangeShapeType="1"/>
          </p:cNvSpPr>
          <p:nvPr/>
        </p:nvSpPr>
        <p:spPr bwMode="auto">
          <a:xfrm flipH="1">
            <a:off x="5367192" y="1504527"/>
            <a:ext cx="416720" cy="457378"/>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7" name="Line 97"/>
          <p:cNvSpPr>
            <a:spLocks noChangeShapeType="1"/>
          </p:cNvSpPr>
          <p:nvPr/>
        </p:nvSpPr>
        <p:spPr bwMode="auto">
          <a:xfrm flipH="1">
            <a:off x="5749780" y="1656927"/>
            <a:ext cx="103584" cy="41292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8" name="Line 97"/>
          <p:cNvSpPr>
            <a:spLocks noChangeShapeType="1"/>
          </p:cNvSpPr>
          <p:nvPr/>
        </p:nvSpPr>
        <p:spPr bwMode="auto">
          <a:xfrm>
            <a:off x="6172037" y="1610358"/>
            <a:ext cx="281227" cy="245716"/>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916523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Line 3"/>
          <p:cNvSpPr>
            <a:spLocks noChangeShapeType="1"/>
          </p:cNvSpPr>
          <p:nvPr/>
        </p:nvSpPr>
        <p:spPr bwMode="auto">
          <a:xfrm>
            <a:off x="4225780" y="2322268"/>
            <a:ext cx="376238" cy="1111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6" name="Line 3"/>
          <p:cNvSpPr>
            <a:spLocks noChangeShapeType="1"/>
          </p:cNvSpPr>
          <p:nvPr/>
        </p:nvSpPr>
        <p:spPr bwMode="auto">
          <a:xfrm flipV="1">
            <a:off x="4781404" y="3216825"/>
            <a:ext cx="380999" cy="18335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8" name="AutoShape 3"/>
          <p:cNvSpPr>
            <a:spLocks noChangeArrowheads="1"/>
          </p:cNvSpPr>
          <p:nvPr/>
        </p:nvSpPr>
        <p:spPr bwMode="auto">
          <a:xfrm>
            <a:off x="1371600" y="3954751"/>
            <a:ext cx="1465386" cy="693449"/>
          </a:xfrm>
          <a:prstGeom prst="cloudCallout">
            <a:avLst>
              <a:gd name="adj1" fmla="val -48711"/>
              <a:gd name="adj2" fmla="val 84476"/>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sp>
        <p:nvSpPr>
          <p:cNvPr id="20" name="Line 3"/>
          <p:cNvSpPr>
            <a:spLocks noChangeShapeType="1"/>
          </p:cNvSpPr>
          <p:nvPr/>
        </p:nvSpPr>
        <p:spPr bwMode="auto">
          <a:xfrm>
            <a:off x="1781226" y="4337789"/>
            <a:ext cx="294376" cy="1503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12</a:t>
            </a:fld>
            <a:endParaRPr lang="en-US" dirty="0">
              <a:solidFill>
                <a:schemeClr val="tx1"/>
              </a:solidFill>
            </a:endParaRPr>
          </a:p>
        </p:txBody>
      </p:sp>
      <p:grpSp>
        <p:nvGrpSpPr>
          <p:cNvPr id="7" name="Group 6"/>
          <p:cNvGrpSpPr/>
          <p:nvPr/>
        </p:nvGrpSpPr>
        <p:grpSpPr>
          <a:xfrm>
            <a:off x="838200" y="4909603"/>
            <a:ext cx="598864" cy="1121309"/>
            <a:chOff x="2751024" y="1589436"/>
            <a:chExt cx="648072" cy="1224137"/>
          </a:xfrm>
        </p:grpSpPr>
        <p:grpSp>
          <p:nvGrpSpPr>
            <p:cNvPr id="10" name="Group 9"/>
            <p:cNvGrpSpPr/>
            <p:nvPr/>
          </p:nvGrpSpPr>
          <p:grpSpPr>
            <a:xfrm>
              <a:off x="2751024" y="1589436"/>
              <a:ext cx="648072" cy="1224137"/>
              <a:chOff x="1412070" y="4430792"/>
              <a:chExt cx="648072" cy="1224137"/>
            </a:xfrm>
          </p:grpSpPr>
          <p:sp>
            <p:nvSpPr>
              <p:cNvPr id="13" name="Flowchart: Delay 12"/>
              <p:cNvSpPr/>
              <p:nvPr/>
            </p:nvSpPr>
            <p:spPr>
              <a:xfrm rot="16200000">
                <a:off x="1448074" y="5078865"/>
                <a:ext cx="576064" cy="576064"/>
              </a:xfrm>
              <a:prstGeom prst="flowChartDelay">
                <a:avLst/>
              </a:prstGeom>
              <a:solidFill>
                <a:srgbClr val="FF99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4" name="Flowchart: Connector 13"/>
              <p:cNvSpPr/>
              <p:nvPr/>
            </p:nvSpPr>
            <p:spPr>
              <a:xfrm>
                <a:off x="1412070" y="4430792"/>
                <a:ext cx="648072" cy="648072"/>
              </a:xfrm>
              <a:prstGeom prst="flowChartConnector">
                <a:avLst/>
              </a:prstGeom>
              <a:solidFill>
                <a:srgbClr val="FF99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5" name="Flowchart: Connector 14"/>
              <p:cNvSpPr/>
              <p:nvPr/>
            </p:nvSpPr>
            <p:spPr>
              <a:xfrm>
                <a:off x="1529307" y="4590598"/>
                <a:ext cx="413597" cy="413597"/>
              </a:xfrm>
              <a:prstGeom prst="flowChartConnector">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cxnSp>
          <p:nvCxnSpPr>
            <p:cNvPr id="9" name="Straight Connector 8"/>
            <p:cNvCxnSpPr>
              <a:stCxn id="13" idx="3"/>
              <a:endCxn id="13" idx="1"/>
            </p:cNvCxnSpPr>
            <p:nvPr/>
          </p:nvCxnSpPr>
          <p:spPr>
            <a:xfrm>
              <a:off x="3075060" y="2237509"/>
              <a:ext cx="0" cy="576064"/>
            </a:xfrm>
            <a:prstGeom prst="line">
              <a:avLst/>
            </a:prstGeom>
            <a:ln w="28575">
              <a:solidFill>
                <a:schemeClr val="accent6">
                  <a:lumMod val="75000"/>
                </a:schemeClr>
              </a:solidFill>
            </a:ln>
          </p:spPr>
          <p:style>
            <a:lnRef idx="1">
              <a:schemeClr val="dk1"/>
            </a:lnRef>
            <a:fillRef idx="0">
              <a:schemeClr val="dk1"/>
            </a:fillRef>
            <a:effectRef idx="0">
              <a:schemeClr val="dk1"/>
            </a:effectRef>
            <a:fontRef idx="minor">
              <a:schemeClr val="tx1"/>
            </a:fontRef>
          </p:style>
        </p:cxnSp>
      </p:grpSp>
      <p:pic>
        <p:nvPicPr>
          <p:cNvPr id="19"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3784" y="4251562"/>
            <a:ext cx="282720" cy="141360"/>
          </a:xfrm>
          <a:prstGeom prst="rect">
            <a:avLst/>
          </a:prstGeom>
          <a:noFill/>
          <a:extLst>
            <a:ext uri="{909E8E84-426E-40DD-AFC4-6F175D3DCCD1}">
              <a14:hiddenFill xmlns:a14="http://schemas.microsoft.com/office/drawing/2010/main">
                <a:solidFill>
                  <a:srgbClr val="FFFFFF"/>
                </a:solidFill>
              </a14:hiddenFill>
            </a:ext>
          </a:extLst>
        </p:spPr>
      </p:pic>
      <p:sp>
        <p:nvSpPr>
          <p:cNvPr id="21" name="Line 3"/>
          <p:cNvSpPr>
            <a:spLocks noChangeShapeType="1"/>
          </p:cNvSpPr>
          <p:nvPr/>
        </p:nvSpPr>
        <p:spPr bwMode="auto">
          <a:xfrm flipV="1">
            <a:off x="2183384" y="4211807"/>
            <a:ext cx="261928" cy="29159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22"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9826" y="4438238"/>
            <a:ext cx="282720" cy="1413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1664" y="4046198"/>
            <a:ext cx="4572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p:cNvCxnSpPr/>
          <p:nvPr/>
        </p:nvCxnSpPr>
        <p:spPr>
          <a:xfrm>
            <a:off x="4811568" y="2850906"/>
            <a:ext cx="539750" cy="17303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Line 45"/>
          <p:cNvSpPr>
            <a:spLocks noChangeShapeType="1"/>
          </p:cNvSpPr>
          <p:nvPr/>
        </p:nvSpPr>
        <p:spPr bwMode="auto">
          <a:xfrm flipV="1">
            <a:off x="5351318" y="2293693"/>
            <a:ext cx="1004093" cy="73025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6" name="Line 46"/>
          <p:cNvSpPr>
            <a:spLocks noChangeShapeType="1"/>
          </p:cNvSpPr>
          <p:nvPr/>
        </p:nvSpPr>
        <p:spPr bwMode="auto">
          <a:xfrm>
            <a:off x="5351318" y="3023944"/>
            <a:ext cx="1106487" cy="3857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 name="Line 47"/>
          <p:cNvSpPr>
            <a:spLocks noChangeShapeType="1"/>
          </p:cNvSpPr>
          <p:nvPr/>
        </p:nvSpPr>
        <p:spPr bwMode="auto">
          <a:xfrm flipV="1">
            <a:off x="5351318" y="2182569"/>
            <a:ext cx="317500" cy="84137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8" name="Line 48"/>
          <p:cNvSpPr>
            <a:spLocks noChangeShapeType="1"/>
          </p:cNvSpPr>
          <p:nvPr/>
        </p:nvSpPr>
        <p:spPr bwMode="auto">
          <a:xfrm flipV="1">
            <a:off x="5351318" y="2952506"/>
            <a:ext cx="954087" cy="7143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9" name="Line 49"/>
          <p:cNvSpPr>
            <a:spLocks noChangeShapeType="1"/>
          </p:cNvSpPr>
          <p:nvPr/>
        </p:nvSpPr>
        <p:spPr bwMode="auto">
          <a:xfrm>
            <a:off x="4811568" y="2354019"/>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Line 50"/>
          <p:cNvSpPr>
            <a:spLocks noChangeShapeType="1"/>
          </p:cNvSpPr>
          <p:nvPr/>
        </p:nvSpPr>
        <p:spPr bwMode="auto">
          <a:xfrm flipH="1">
            <a:off x="4781405" y="1961906"/>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2" name="Line 52"/>
          <p:cNvSpPr>
            <a:spLocks noChangeShapeType="1"/>
          </p:cNvSpPr>
          <p:nvPr/>
        </p:nvSpPr>
        <p:spPr bwMode="auto">
          <a:xfrm flipH="1">
            <a:off x="4811567" y="2146056"/>
            <a:ext cx="1666875" cy="20796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3" name="Line 53"/>
          <p:cNvSpPr>
            <a:spLocks noChangeShapeType="1"/>
          </p:cNvSpPr>
          <p:nvPr/>
        </p:nvSpPr>
        <p:spPr bwMode="auto">
          <a:xfrm flipV="1">
            <a:off x="7410305" y="2342905"/>
            <a:ext cx="495300" cy="64531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4" name="Line 54"/>
          <p:cNvSpPr>
            <a:spLocks noChangeShapeType="1"/>
          </p:cNvSpPr>
          <p:nvPr/>
        </p:nvSpPr>
        <p:spPr bwMode="auto">
          <a:xfrm flipH="1">
            <a:off x="6354617" y="3050931"/>
            <a:ext cx="994629" cy="395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5" name="Oval 2"/>
          <p:cNvSpPr>
            <a:spLocks noChangeArrowheads="1"/>
          </p:cNvSpPr>
          <p:nvPr/>
        </p:nvSpPr>
        <p:spPr bwMode="auto">
          <a:xfrm>
            <a:off x="4665518" y="2692156"/>
            <a:ext cx="293687" cy="295275"/>
          </a:xfrm>
          <a:prstGeom prst="ellipse">
            <a:avLst/>
          </a:prstGeom>
          <a:solidFill>
            <a:srgbClr val="CC33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6" name="Oval 3"/>
          <p:cNvSpPr>
            <a:spLocks noChangeArrowheads="1"/>
          </p:cNvSpPr>
          <p:nvPr/>
        </p:nvSpPr>
        <p:spPr bwMode="auto">
          <a:xfrm>
            <a:off x="5162405" y="1865069"/>
            <a:ext cx="204788" cy="204787"/>
          </a:xfrm>
          <a:prstGeom prst="ellipse">
            <a:avLst/>
          </a:prstGeom>
          <a:solidFill>
            <a:schemeClr val="accent6">
              <a:lumMod val="60000"/>
              <a:lumOff val="40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7" name="Oval 4"/>
          <p:cNvSpPr>
            <a:spLocks noChangeArrowheads="1"/>
          </p:cNvSpPr>
          <p:nvPr/>
        </p:nvSpPr>
        <p:spPr bwMode="auto">
          <a:xfrm>
            <a:off x="7730980" y="2114306"/>
            <a:ext cx="358775" cy="358775"/>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8" name="Oval 4"/>
          <p:cNvSpPr>
            <a:spLocks noChangeArrowheads="1"/>
          </p:cNvSpPr>
          <p:nvPr/>
        </p:nvSpPr>
        <p:spPr bwMode="auto">
          <a:xfrm>
            <a:off x="7134141" y="2803281"/>
            <a:ext cx="430213" cy="431800"/>
          </a:xfrm>
          <a:prstGeom prst="ellipse">
            <a:avLst/>
          </a:prstGeom>
          <a:solidFill>
            <a:srgbClr val="CC33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9" name="Oval 4"/>
          <p:cNvSpPr>
            <a:spLocks noChangeArrowheads="1"/>
          </p:cNvSpPr>
          <p:nvPr/>
        </p:nvSpPr>
        <p:spPr bwMode="auto">
          <a:xfrm>
            <a:off x="6113318" y="3216031"/>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0" name="Oval 4"/>
          <p:cNvSpPr>
            <a:spLocks noChangeArrowheads="1"/>
          </p:cNvSpPr>
          <p:nvPr/>
        </p:nvSpPr>
        <p:spPr bwMode="auto">
          <a:xfrm>
            <a:off x="5441805" y="2038106"/>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1" name="Oval 4"/>
          <p:cNvSpPr>
            <a:spLocks noChangeArrowheads="1"/>
          </p:cNvSpPr>
          <p:nvPr/>
        </p:nvSpPr>
        <p:spPr bwMode="auto">
          <a:xfrm>
            <a:off x="5162405" y="2723906"/>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2" name="Oval 4"/>
          <p:cNvSpPr>
            <a:spLocks noChangeArrowheads="1"/>
          </p:cNvSpPr>
          <p:nvPr/>
        </p:nvSpPr>
        <p:spPr bwMode="auto">
          <a:xfrm>
            <a:off x="6229205" y="2800106"/>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5" name="Line 3"/>
          <p:cNvSpPr>
            <a:spLocks noChangeShapeType="1"/>
          </p:cNvSpPr>
          <p:nvPr/>
        </p:nvSpPr>
        <p:spPr bwMode="auto">
          <a:xfrm>
            <a:off x="3604218" y="2146056"/>
            <a:ext cx="365902" cy="14763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46" name="Picture 4" descr="C:\Users\pbuttigi\AppData\Local\Microsoft\Windows\Temporary Internet Files\Content.IE5\63JDIP6A\hole[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24200" y="1961906"/>
            <a:ext cx="546100" cy="2730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6978" y="2180981"/>
            <a:ext cx="457200" cy="228600"/>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
          <p:cNvSpPr>
            <a:spLocks noChangeArrowheads="1"/>
          </p:cNvSpPr>
          <p:nvPr/>
        </p:nvSpPr>
        <p:spPr bwMode="auto">
          <a:xfrm>
            <a:off x="4602018" y="2104781"/>
            <a:ext cx="385762" cy="387350"/>
          </a:xfrm>
          <a:prstGeom prst="ellipse">
            <a:avLst/>
          </a:prstGeom>
          <a:solidFill>
            <a:srgbClr val="E9C805"/>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9" name="Oval 4"/>
          <p:cNvSpPr>
            <a:spLocks noChangeArrowheads="1"/>
          </p:cNvSpPr>
          <p:nvPr/>
        </p:nvSpPr>
        <p:spPr bwMode="auto">
          <a:xfrm>
            <a:off x="6327630" y="1828800"/>
            <a:ext cx="587375" cy="590550"/>
          </a:xfrm>
          <a:prstGeom prst="ellipse">
            <a:avLst/>
          </a:prstGeom>
          <a:solidFill>
            <a:srgbClr val="FFCC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pic>
        <p:nvPicPr>
          <p:cNvPr id="50" name="Picture 4" descr="C:\Users\pbuttigi\AppData\Local\Microsoft\Windows\Temporary Internet Files\Content.IE5\63JDIP6A\hole[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480" y="5361877"/>
            <a:ext cx="565440" cy="282720"/>
          </a:xfrm>
          <a:prstGeom prst="rect">
            <a:avLst/>
          </a:prstGeom>
          <a:noFill/>
          <a:extLst>
            <a:ext uri="{909E8E84-426E-40DD-AFC4-6F175D3DCCD1}">
              <a14:hiddenFill xmlns:a14="http://schemas.microsoft.com/office/drawing/2010/main">
                <a:solidFill>
                  <a:srgbClr val="FFFFFF"/>
                </a:solidFill>
              </a14:hiddenFill>
            </a:ext>
          </a:extLst>
        </p:spPr>
      </p:pic>
      <p:sp>
        <p:nvSpPr>
          <p:cNvPr id="51" name="Line 3"/>
          <p:cNvSpPr>
            <a:spLocks noChangeShapeType="1"/>
          </p:cNvSpPr>
          <p:nvPr/>
        </p:nvSpPr>
        <p:spPr bwMode="auto">
          <a:xfrm>
            <a:off x="3894842" y="3660960"/>
            <a:ext cx="330938" cy="6512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2"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7400" y="3574732"/>
            <a:ext cx="282720" cy="141360"/>
          </a:xfrm>
          <a:prstGeom prst="rect">
            <a:avLst/>
          </a:prstGeom>
          <a:noFill/>
          <a:extLst>
            <a:ext uri="{909E8E84-426E-40DD-AFC4-6F175D3DCCD1}">
              <a14:hiddenFill xmlns:a14="http://schemas.microsoft.com/office/drawing/2010/main">
                <a:solidFill>
                  <a:srgbClr val="FFFFFF"/>
                </a:solidFill>
              </a14:hiddenFill>
            </a:ext>
          </a:extLst>
        </p:spPr>
      </p:pic>
      <p:sp>
        <p:nvSpPr>
          <p:cNvPr id="53" name="Line 3"/>
          <p:cNvSpPr>
            <a:spLocks noChangeShapeType="1"/>
          </p:cNvSpPr>
          <p:nvPr/>
        </p:nvSpPr>
        <p:spPr bwMode="auto">
          <a:xfrm flipV="1">
            <a:off x="4279900" y="3413390"/>
            <a:ext cx="261928" cy="29159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4"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6342" y="3639821"/>
            <a:ext cx="282720" cy="14136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8180" y="3323981"/>
            <a:ext cx="457200" cy="2286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9597770">
            <a:off x="2879702" y="3680878"/>
            <a:ext cx="678566" cy="35870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743200" y="3200400"/>
            <a:ext cx="446693" cy="769441"/>
          </a:xfrm>
          <a:prstGeom prst="rect">
            <a:avLst/>
          </a:prstGeom>
          <a:noFill/>
        </p:spPr>
        <p:txBody>
          <a:bodyPr wrap="square" rtlCol="0">
            <a:spAutoFit/>
          </a:bodyPr>
          <a:lstStyle/>
          <a:p>
            <a:r>
              <a:rPr lang="en-US" sz="44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58" name="TextBox 57"/>
          <p:cNvSpPr txBox="1"/>
          <p:nvPr/>
        </p:nvSpPr>
        <p:spPr>
          <a:xfrm>
            <a:off x="3934089" y="2644663"/>
            <a:ext cx="446693" cy="646331"/>
          </a:xfrm>
          <a:prstGeom prst="rect">
            <a:avLst/>
          </a:prstGeom>
          <a:noFill/>
        </p:spPr>
        <p:txBody>
          <a:bodyPr wrap="square" rtlCol="0">
            <a:spAutoFit/>
          </a:bodyPr>
          <a:lstStyle/>
          <a:p>
            <a:r>
              <a:rPr lang="en-US" sz="3600" dirty="0" smtClean="0">
                <a:solidFill>
                  <a:srgbClr val="C00000"/>
                </a:solidFill>
                <a:latin typeface="Times New Roman" pitchFamily="18" charset="0"/>
                <a:cs typeface="Times New Roman" pitchFamily="18" charset="0"/>
              </a:rPr>
              <a:t>?</a:t>
            </a:r>
            <a:endParaRPr lang="en-US" sz="3600" dirty="0">
              <a:solidFill>
                <a:srgbClr val="C00000"/>
              </a:solidFill>
              <a:latin typeface="Times New Roman" pitchFamily="18" charset="0"/>
              <a:cs typeface="Times New Roman" pitchFamily="18" charset="0"/>
            </a:endParaRPr>
          </a:p>
        </p:txBody>
      </p:sp>
      <p:sp>
        <p:nvSpPr>
          <p:cNvPr id="59" name="Right Arrow 58"/>
          <p:cNvSpPr/>
          <p:nvPr/>
        </p:nvSpPr>
        <p:spPr>
          <a:xfrm rot="14998940">
            <a:off x="3864251" y="2825912"/>
            <a:ext cx="990151" cy="9196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15700" y="2286000"/>
            <a:ext cx="2737100" cy="923330"/>
          </a:xfrm>
          <a:prstGeom prst="rect">
            <a:avLst/>
          </a:prstGeom>
          <a:noFill/>
        </p:spPr>
        <p:txBody>
          <a:bodyPr wrap="square" rtlCol="0">
            <a:spAutoFit/>
          </a:bodyPr>
          <a:lstStyle/>
          <a:p>
            <a:r>
              <a:rPr lang="en-US" dirty="0" smtClean="0"/>
              <a:t>Trace knowledge overlaps</a:t>
            </a:r>
          </a:p>
          <a:p>
            <a:endParaRPr lang="en-US" dirty="0" smtClean="0"/>
          </a:p>
          <a:p>
            <a:r>
              <a:rPr lang="en-US" dirty="0" smtClean="0"/>
              <a:t>Resolve discrepancies</a:t>
            </a:r>
            <a:endParaRPr lang="en-US" dirty="0"/>
          </a:p>
        </p:txBody>
      </p:sp>
      <p:pic>
        <p:nvPicPr>
          <p:cNvPr id="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915965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913607" y="754640"/>
            <a:ext cx="2325393" cy="2445760"/>
            <a:chOff x="2286000" y="1295400"/>
            <a:chExt cx="4985451" cy="5081164"/>
          </a:xfrm>
        </p:grpSpPr>
        <p:pic>
          <p:nvPicPr>
            <p:cNvPr id="49"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898602"/>
              <a:ext cx="3005137" cy="758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3907" y="3927832"/>
              <a:ext cx="3095567" cy="24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584933"/>
              <a:ext cx="2099278"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0200" y="1295400"/>
              <a:ext cx="1861251" cy="27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4" descr="C:\Users\pbuttigi\AppData\Local\Microsoft\Windows\Temporary Internet Files\Content.IE5\XX6JAFDU\137381189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36448" flipH="1">
              <a:off x="4990171" y="2035143"/>
              <a:ext cx="1514044" cy="2039116"/>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AutoShape 3"/>
          <p:cNvSpPr>
            <a:spLocks noChangeArrowheads="1"/>
          </p:cNvSpPr>
          <p:nvPr/>
        </p:nvSpPr>
        <p:spPr bwMode="auto">
          <a:xfrm>
            <a:off x="3657600" y="2971801"/>
            <a:ext cx="5486400" cy="3429000"/>
          </a:xfrm>
          <a:prstGeom prst="cloudCallout">
            <a:avLst>
              <a:gd name="adj1" fmla="val 6541"/>
              <a:gd name="adj2" fmla="val -96999"/>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5"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Group 6"/>
          <p:cNvGrpSpPr/>
          <p:nvPr/>
        </p:nvGrpSpPr>
        <p:grpSpPr>
          <a:xfrm>
            <a:off x="304800" y="3184257"/>
            <a:ext cx="2362200" cy="2225943"/>
            <a:chOff x="2209800" y="1150780"/>
            <a:chExt cx="3282346" cy="3209348"/>
          </a:xfrm>
        </p:grpSpPr>
        <p:grpSp>
          <p:nvGrpSpPr>
            <p:cNvPr id="8" name="Group 7"/>
            <p:cNvGrpSpPr/>
            <p:nvPr/>
          </p:nvGrpSpPr>
          <p:grpSpPr>
            <a:xfrm>
              <a:off x="2209800" y="1601688"/>
              <a:ext cx="2895600" cy="2758440"/>
              <a:chOff x="1752600" y="1586448"/>
              <a:chExt cx="2895600" cy="2758440"/>
            </a:xfrm>
          </p:grpSpPr>
          <p:grpSp>
            <p:nvGrpSpPr>
              <p:cNvPr id="11" name="Group 10"/>
              <p:cNvGrpSpPr/>
              <p:nvPr/>
            </p:nvGrpSpPr>
            <p:grpSpPr>
              <a:xfrm>
                <a:off x="1752600" y="1586448"/>
                <a:ext cx="2895600" cy="2758440"/>
                <a:chOff x="685800" y="975360"/>
                <a:chExt cx="2895600" cy="2758440"/>
              </a:xfrm>
            </p:grpSpPr>
            <p:sp>
              <p:nvSpPr>
                <p:cNvPr id="16" name="Rectangle 15"/>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111453" y="990600"/>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95600" y="975360"/>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05569" y="990600"/>
                  <a:ext cx="1150696" cy="44375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column</a:t>
                  </a:r>
                  <a:endParaRPr lang="en-US" sz="1400" b="1" dirty="0">
                    <a:latin typeface="Times New Roman" pitchFamily="18" charset="0"/>
                    <a:cs typeface="Times New Roman" pitchFamily="18" charset="0"/>
                  </a:endParaRPr>
                </a:p>
              </p:txBody>
            </p:sp>
          </p:grpSp>
          <p:sp>
            <p:nvSpPr>
              <p:cNvPr id="12" name="TextBox 11"/>
              <p:cNvSpPr txBox="1"/>
              <p:nvPr/>
            </p:nvSpPr>
            <p:spPr>
              <a:xfrm>
                <a:off x="3505200" y="1981201"/>
                <a:ext cx="609600" cy="44375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3" name="TextBox 12"/>
              <p:cNvSpPr txBox="1"/>
              <p:nvPr/>
            </p:nvSpPr>
            <p:spPr>
              <a:xfrm>
                <a:off x="3505200" y="2359223"/>
                <a:ext cx="609600" cy="44375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4" name="TextBox 13"/>
              <p:cNvSpPr txBox="1"/>
              <p:nvPr/>
            </p:nvSpPr>
            <p:spPr>
              <a:xfrm>
                <a:off x="3505200" y="2804160"/>
                <a:ext cx="609600" cy="44375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5" name="TextBox 14"/>
              <p:cNvSpPr txBox="1"/>
              <p:nvPr/>
            </p:nvSpPr>
            <p:spPr>
              <a:xfrm>
                <a:off x="3505200" y="3200400"/>
                <a:ext cx="609600" cy="48812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a:t>
                </a:r>
                <a:endParaRPr lang="en-US" sz="1600" b="1" dirty="0">
                  <a:latin typeface="Times New Roman" pitchFamily="18" charset="0"/>
                  <a:cs typeface="Times New Roman" pitchFamily="18" charset="0"/>
                </a:endParaRPr>
              </a:p>
            </p:txBody>
          </p:sp>
        </p:grpSp>
        <p:cxnSp>
          <p:nvCxnSpPr>
            <p:cNvPr id="9" name="Straight Connector 8"/>
            <p:cNvCxnSpPr/>
            <p:nvPr/>
          </p:nvCxnSpPr>
          <p:spPr>
            <a:xfrm>
              <a:off x="2209800" y="1996440"/>
              <a:ext cx="289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9800" y="1150780"/>
              <a:ext cx="3282346" cy="532500"/>
            </a:xfrm>
            <a:prstGeom prst="rect">
              <a:avLst/>
            </a:prstGeom>
            <a:noFill/>
          </p:spPr>
          <p:txBody>
            <a:bodyPr wrap="square" rtlCol="0">
              <a:spAutoFit/>
            </a:bodyPr>
            <a:lstStyle/>
            <a:p>
              <a:r>
                <a:rPr lang="en-US" b="1" dirty="0" smtClean="0">
                  <a:latin typeface="Times New Roman" pitchFamily="18" charset="0"/>
                  <a:cs typeface="Times New Roman" pitchFamily="18" charset="0"/>
                </a:rPr>
                <a:t>Wild CSV file:</a:t>
              </a:r>
              <a:endParaRPr lang="en-US" b="1" dirty="0">
                <a:latin typeface="Times New Roman" pitchFamily="18" charset="0"/>
                <a:cs typeface="Times New Roman" pitchFamily="18" charset="0"/>
              </a:endParaRPr>
            </a:p>
          </p:txBody>
        </p:sp>
      </p:grpSp>
      <p:grpSp>
        <p:nvGrpSpPr>
          <p:cNvPr id="21" name="Group 20"/>
          <p:cNvGrpSpPr/>
          <p:nvPr/>
        </p:nvGrpSpPr>
        <p:grpSpPr>
          <a:xfrm>
            <a:off x="76200" y="914400"/>
            <a:ext cx="2632107" cy="1436132"/>
            <a:chOff x="304800" y="1459468"/>
            <a:chExt cx="2743200" cy="1436132"/>
          </a:xfrm>
        </p:grpSpPr>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540" y="1747491"/>
              <a:ext cx="2740460" cy="114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304800" y="1459468"/>
              <a:ext cx="22860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Ontology knowledge</a:t>
              </a:r>
              <a:endParaRPr lang="en-US" b="1" dirty="0">
                <a:latin typeface="Times New Roman" pitchFamily="18" charset="0"/>
                <a:cs typeface="Times New Roman" pitchFamily="18" charset="0"/>
              </a:endParaRPr>
            </a:p>
          </p:txBody>
        </p:sp>
      </p:grpSp>
      <p:sp>
        <p:nvSpPr>
          <p:cNvPr id="26" name="Line 97"/>
          <p:cNvSpPr>
            <a:spLocks noChangeShapeType="1"/>
          </p:cNvSpPr>
          <p:nvPr/>
        </p:nvSpPr>
        <p:spPr bwMode="auto">
          <a:xfrm>
            <a:off x="2446167" y="3428999"/>
            <a:ext cx="1618647" cy="435185"/>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 name="Right Arrow 26"/>
          <p:cNvSpPr/>
          <p:nvPr/>
        </p:nvSpPr>
        <p:spPr>
          <a:xfrm rot="5400000">
            <a:off x="531636" y="2675743"/>
            <a:ext cx="791984" cy="25733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4343400" y="3429000"/>
            <a:ext cx="2133600" cy="1806881"/>
            <a:chOff x="2154092" y="782314"/>
            <a:chExt cx="4534109" cy="3577814"/>
          </a:xfrm>
        </p:grpSpPr>
        <p:grpSp>
          <p:nvGrpSpPr>
            <p:cNvPr id="29" name="Group 28"/>
            <p:cNvGrpSpPr/>
            <p:nvPr/>
          </p:nvGrpSpPr>
          <p:grpSpPr>
            <a:xfrm>
              <a:off x="2209800" y="1601688"/>
              <a:ext cx="2895600" cy="2758440"/>
              <a:chOff x="1752600" y="1586448"/>
              <a:chExt cx="2895600" cy="2758440"/>
            </a:xfrm>
          </p:grpSpPr>
          <p:grpSp>
            <p:nvGrpSpPr>
              <p:cNvPr id="32" name="Group 31"/>
              <p:cNvGrpSpPr/>
              <p:nvPr/>
            </p:nvGrpSpPr>
            <p:grpSpPr>
              <a:xfrm>
                <a:off x="1752600" y="1586448"/>
                <a:ext cx="2895600" cy="2758440"/>
                <a:chOff x="685800" y="975360"/>
                <a:chExt cx="2895600" cy="2758440"/>
              </a:xfrm>
            </p:grpSpPr>
            <p:sp>
              <p:nvSpPr>
                <p:cNvPr id="37" name="Rectangle 36"/>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33" name="TextBox 32"/>
              <p:cNvSpPr txBox="1"/>
              <p:nvPr/>
            </p:nvSpPr>
            <p:spPr>
              <a:xfrm>
                <a:off x="3505200" y="1981200"/>
                <a:ext cx="609600" cy="307777"/>
              </a:xfrm>
              <a:prstGeom prst="rect">
                <a:avLst/>
              </a:prstGeom>
              <a:noFill/>
            </p:spPr>
            <p:txBody>
              <a:bodyPr wrap="square" rtlCol="0">
                <a:spAutoFit/>
              </a:bodyPr>
              <a:lstStyle/>
              <a:p>
                <a:r>
                  <a:rPr lang="en-US" sz="1400" dirty="0" smtClean="0">
                    <a:latin typeface="Times New Roman" pitchFamily="18" charset="0"/>
                    <a:cs typeface="Times New Roman" pitchFamily="18" charset="0"/>
                  </a:rPr>
                  <a:t>0</a:t>
                </a:r>
                <a:endParaRPr lang="en-US" sz="1400" dirty="0">
                  <a:latin typeface="Times New Roman" pitchFamily="18" charset="0"/>
                  <a:cs typeface="Times New Roman" pitchFamily="18" charset="0"/>
                </a:endParaRPr>
              </a:p>
            </p:txBody>
          </p:sp>
          <p:sp>
            <p:nvSpPr>
              <p:cNvPr id="34" name="TextBox 33"/>
              <p:cNvSpPr txBox="1"/>
              <p:nvPr/>
            </p:nvSpPr>
            <p:spPr>
              <a:xfrm>
                <a:off x="3505200" y="2359223"/>
                <a:ext cx="609600" cy="307777"/>
              </a:xfrm>
              <a:prstGeom prst="rect">
                <a:avLst/>
              </a:prstGeom>
              <a:noFill/>
            </p:spPr>
            <p:txBody>
              <a:bodyPr wrap="square" rtlCol="0">
                <a:spAutoFit/>
              </a:bodyPr>
              <a:lstStyle/>
              <a:p>
                <a:r>
                  <a:rPr lang="en-US" sz="1400" dirty="0">
                    <a:latin typeface="Times New Roman" pitchFamily="18" charset="0"/>
                    <a:cs typeface="Times New Roman" pitchFamily="18" charset="0"/>
                  </a:rPr>
                  <a:t>1</a:t>
                </a:r>
              </a:p>
            </p:txBody>
          </p:sp>
          <p:sp>
            <p:nvSpPr>
              <p:cNvPr id="35" name="TextBox 34"/>
              <p:cNvSpPr txBox="1"/>
              <p:nvPr/>
            </p:nvSpPr>
            <p:spPr>
              <a:xfrm>
                <a:off x="3505200" y="2804160"/>
                <a:ext cx="609600" cy="307777"/>
              </a:xfrm>
              <a:prstGeom prst="rect">
                <a:avLst/>
              </a:prstGeom>
              <a:noFill/>
            </p:spPr>
            <p:txBody>
              <a:bodyPr wrap="square" rtlCol="0">
                <a:spAutoFit/>
              </a:bodyPr>
              <a:lstStyle/>
              <a:p>
                <a:r>
                  <a:rPr lang="en-US" sz="1400" dirty="0" smtClean="0">
                    <a:latin typeface="Times New Roman" pitchFamily="18" charset="0"/>
                    <a:cs typeface="Times New Roman" pitchFamily="18" charset="0"/>
                  </a:rPr>
                  <a:t>0</a:t>
                </a:r>
                <a:endParaRPr lang="en-US" sz="1400" dirty="0">
                  <a:latin typeface="Times New Roman" pitchFamily="18" charset="0"/>
                  <a:cs typeface="Times New Roman" pitchFamily="18" charset="0"/>
                </a:endParaRPr>
              </a:p>
            </p:txBody>
          </p:sp>
          <p:sp>
            <p:nvSpPr>
              <p:cNvPr id="36" name="TextBox 35"/>
              <p:cNvSpPr txBox="1"/>
              <p:nvPr/>
            </p:nvSpPr>
            <p:spPr>
              <a:xfrm>
                <a:off x="3478150" y="3200399"/>
                <a:ext cx="609599" cy="307778"/>
              </a:xfrm>
              <a:prstGeom prst="rect">
                <a:avLst/>
              </a:prstGeom>
              <a:noFill/>
            </p:spPr>
            <p:txBody>
              <a:bodyPr wrap="square" rtlCol="0">
                <a:spAutoFit/>
              </a:bodyPr>
              <a:lstStyle/>
              <a:p>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p:txBody>
          </p:sp>
        </p:grpSp>
        <p:cxnSp>
          <p:nvCxnSpPr>
            <p:cNvPr id="30" name="Straight Connector 29"/>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54092" y="782314"/>
              <a:ext cx="453410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Tamed CSV file:</a:t>
              </a:r>
              <a:endParaRPr lang="en-US" b="1" dirty="0">
                <a:latin typeface="Times New Roman" pitchFamily="18" charset="0"/>
                <a:cs typeface="Times New Roman" pitchFamily="18" charset="0"/>
              </a:endParaRPr>
            </a:p>
          </p:txBody>
        </p:sp>
      </p:grpSp>
      <p:sp>
        <p:nvSpPr>
          <p:cNvPr id="41" name="Rectangle 40"/>
          <p:cNvSpPr/>
          <p:nvPr/>
        </p:nvSpPr>
        <p:spPr>
          <a:xfrm>
            <a:off x="7239000" y="4419600"/>
            <a:ext cx="358548" cy="1296254"/>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278393" y="4701340"/>
            <a:ext cx="438710" cy="307777"/>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43" name="TextBox 42"/>
          <p:cNvSpPr txBox="1"/>
          <p:nvPr/>
        </p:nvSpPr>
        <p:spPr>
          <a:xfrm>
            <a:off x="7278393" y="4963529"/>
            <a:ext cx="438710" cy="307777"/>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44" name="TextBox 43"/>
          <p:cNvSpPr txBox="1"/>
          <p:nvPr/>
        </p:nvSpPr>
        <p:spPr>
          <a:xfrm>
            <a:off x="7278393" y="5272129"/>
            <a:ext cx="438710" cy="307777"/>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cxnSp>
        <p:nvCxnSpPr>
          <p:cNvPr id="45" name="Straight Connector 44"/>
          <p:cNvCxnSpPr/>
          <p:nvPr/>
        </p:nvCxnSpPr>
        <p:spPr>
          <a:xfrm>
            <a:off x="7270648" y="4689160"/>
            <a:ext cx="326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758011" y="4099917"/>
            <a:ext cx="2510512"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Tamed CSV column:</a:t>
            </a:r>
            <a:endParaRPr lang="en-US" sz="1600" b="1" dirty="0">
              <a:latin typeface="Times New Roman" pitchFamily="18" charset="0"/>
              <a:cs typeface="Times New Roman" pitchFamily="18" charset="0"/>
            </a:endParaRPr>
          </a:p>
        </p:txBody>
      </p:sp>
      <p:sp>
        <p:nvSpPr>
          <p:cNvPr id="25" name="Line 97"/>
          <p:cNvSpPr>
            <a:spLocks noChangeShapeType="1"/>
          </p:cNvSpPr>
          <p:nvPr/>
        </p:nvSpPr>
        <p:spPr bwMode="auto">
          <a:xfrm>
            <a:off x="5486400" y="4032981"/>
            <a:ext cx="1271611" cy="259700"/>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4" name="TextBox 53"/>
          <p:cNvSpPr txBox="1"/>
          <p:nvPr/>
        </p:nvSpPr>
        <p:spPr>
          <a:xfrm>
            <a:off x="304800" y="2397926"/>
            <a:ext cx="446693" cy="769441"/>
          </a:xfrm>
          <a:prstGeom prst="rect">
            <a:avLst/>
          </a:prstGeom>
          <a:noFill/>
        </p:spPr>
        <p:txBody>
          <a:bodyPr wrap="square" rtlCol="0">
            <a:spAutoFit/>
          </a:bodyPr>
          <a:lstStyle/>
          <a:p>
            <a:r>
              <a:rPr lang="en-US" sz="44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55"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13</a:t>
            </a:fld>
            <a:endParaRPr lang="en-US" dirty="0">
              <a:solidFill>
                <a:schemeClr val="tx1"/>
              </a:solidFill>
            </a:endParaRPr>
          </a:p>
        </p:txBody>
      </p:sp>
      <p:pic>
        <p:nvPicPr>
          <p:cNvPr id="5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 name="TextBox 56"/>
          <p:cNvSpPr txBox="1"/>
          <p:nvPr/>
        </p:nvSpPr>
        <p:spPr>
          <a:xfrm>
            <a:off x="1002061" y="2473369"/>
            <a:ext cx="3427707" cy="400110"/>
          </a:xfrm>
          <a:prstGeom prst="rect">
            <a:avLst/>
          </a:prstGeom>
          <a:noFill/>
        </p:spPr>
        <p:txBody>
          <a:bodyPr wrap="square" rtlCol="0">
            <a:spAutoFit/>
          </a:bodyPr>
          <a:lstStyle/>
          <a:p>
            <a:r>
              <a:rPr lang="en-US" sz="2000" dirty="0" smtClean="0">
                <a:solidFill>
                  <a:srgbClr val="C00000"/>
                </a:solidFill>
                <a:latin typeface="Times New Roman" pitchFamily="18" charset="0"/>
                <a:cs typeface="Times New Roman" pitchFamily="18" charset="0"/>
              </a:rPr>
              <a:t>Ontology annotation term(s)</a:t>
            </a:r>
            <a:endParaRPr lang="en-US" sz="3200"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2927293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14</a:t>
            </a:fld>
            <a:endParaRPr lang="en-US" dirty="0">
              <a:solidFill>
                <a:schemeClr val="tx1"/>
              </a:solidFill>
            </a:endParaRPr>
          </a:p>
        </p:txBody>
      </p:sp>
      <p:grpSp>
        <p:nvGrpSpPr>
          <p:cNvPr id="3" name="Group 2"/>
          <p:cNvGrpSpPr/>
          <p:nvPr/>
        </p:nvGrpSpPr>
        <p:grpSpPr>
          <a:xfrm>
            <a:off x="4648200" y="1295400"/>
            <a:ext cx="2133600" cy="1524000"/>
            <a:chOff x="2759420" y="760960"/>
            <a:chExt cx="2133600" cy="1524000"/>
          </a:xfrm>
        </p:grpSpPr>
        <p:sp>
          <p:nvSpPr>
            <p:cNvPr id="15" name="AutoShape 3"/>
            <p:cNvSpPr>
              <a:spLocks noChangeArrowheads="1"/>
            </p:cNvSpPr>
            <p:nvPr/>
          </p:nvSpPr>
          <p:spPr bwMode="auto">
            <a:xfrm>
              <a:off x="2759420" y="760960"/>
              <a:ext cx="2133600" cy="1524000"/>
            </a:xfrm>
            <a:prstGeom prst="cloudCallout">
              <a:avLst>
                <a:gd name="adj1" fmla="val -22732"/>
                <a:gd name="adj2" fmla="val 8445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grpSp>
          <p:nvGrpSpPr>
            <p:cNvPr id="16" name="Group 4"/>
            <p:cNvGrpSpPr>
              <a:grpSpLocks/>
            </p:cNvGrpSpPr>
            <p:nvPr/>
          </p:nvGrpSpPr>
          <p:grpSpPr bwMode="auto">
            <a:xfrm>
              <a:off x="3216620" y="989560"/>
              <a:ext cx="1255713" cy="944563"/>
              <a:chOff x="474" y="224"/>
              <a:chExt cx="4855" cy="3650"/>
            </a:xfrm>
          </p:grpSpPr>
          <p:cxnSp>
            <p:nvCxnSpPr>
              <p:cNvPr id="17" name="Straight Connector 4"/>
              <p:cNvCxnSpPr/>
              <p:nvPr/>
            </p:nvCxnSpPr>
            <p:spPr>
              <a:xfrm>
                <a:off x="744" y="1702"/>
                <a:ext cx="976" cy="3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95" y="2015"/>
                <a:ext cx="1025" cy="3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Line 7"/>
              <p:cNvSpPr>
                <a:spLocks noChangeShapeType="1"/>
              </p:cNvSpPr>
              <p:nvPr/>
            </p:nvSpPr>
            <p:spPr bwMode="auto">
              <a:xfrm>
                <a:off x="1723" y="2018"/>
                <a:ext cx="1826" cy="76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0" name="Line 8"/>
              <p:cNvSpPr>
                <a:spLocks noChangeShapeType="1"/>
              </p:cNvSpPr>
              <p:nvPr/>
            </p:nvSpPr>
            <p:spPr bwMode="auto">
              <a:xfrm flipV="1">
                <a:off x="1723" y="1481"/>
                <a:ext cx="1497" cy="53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1" name="Line 9"/>
              <p:cNvSpPr>
                <a:spLocks noChangeShapeType="1"/>
              </p:cNvSpPr>
              <p:nvPr/>
            </p:nvSpPr>
            <p:spPr bwMode="auto">
              <a:xfrm flipV="1">
                <a:off x="1723" y="487"/>
                <a:ext cx="575" cy="153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 name="Line 10"/>
              <p:cNvSpPr>
                <a:spLocks noChangeShapeType="1"/>
              </p:cNvSpPr>
              <p:nvPr/>
            </p:nvSpPr>
            <p:spPr bwMode="auto">
              <a:xfrm>
                <a:off x="1723" y="2018"/>
                <a:ext cx="575" cy="123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3" name="Line 11"/>
              <p:cNvSpPr>
                <a:spLocks noChangeShapeType="1"/>
              </p:cNvSpPr>
              <p:nvPr/>
            </p:nvSpPr>
            <p:spPr bwMode="auto">
              <a:xfrm>
                <a:off x="741" y="799"/>
                <a:ext cx="982" cy="121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4" name="Line 12"/>
              <p:cNvSpPr>
                <a:spLocks noChangeShapeType="1"/>
              </p:cNvSpPr>
              <p:nvPr/>
            </p:nvSpPr>
            <p:spPr bwMode="auto">
              <a:xfrm flipH="1" flipV="1">
                <a:off x="741" y="1703"/>
                <a:ext cx="0" cy="66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Line 13"/>
              <p:cNvSpPr>
                <a:spLocks noChangeShapeType="1"/>
              </p:cNvSpPr>
              <p:nvPr/>
            </p:nvSpPr>
            <p:spPr bwMode="auto">
              <a:xfrm>
                <a:off x="1723" y="2018"/>
                <a:ext cx="3227" cy="152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6" name="Line 14"/>
              <p:cNvSpPr>
                <a:spLocks noChangeShapeType="1"/>
              </p:cNvSpPr>
              <p:nvPr/>
            </p:nvSpPr>
            <p:spPr bwMode="auto">
              <a:xfrm flipH="1" flipV="1">
                <a:off x="741" y="799"/>
                <a:ext cx="2479" cy="66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 name="Line 15"/>
              <p:cNvSpPr>
                <a:spLocks noChangeShapeType="1"/>
              </p:cNvSpPr>
              <p:nvPr/>
            </p:nvSpPr>
            <p:spPr bwMode="auto">
              <a:xfrm flipH="1" flipV="1">
                <a:off x="3221" y="1512"/>
                <a:ext cx="1729" cy="203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8" name="Line 16"/>
              <p:cNvSpPr>
                <a:spLocks noChangeShapeType="1"/>
              </p:cNvSpPr>
              <p:nvPr/>
            </p:nvSpPr>
            <p:spPr bwMode="auto">
              <a:xfrm flipV="1">
                <a:off x="2298" y="2784"/>
                <a:ext cx="1250" cy="47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9" name="Oval 28"/>
              <p:cNvSpPr>
                <a:spLocks noChangeArrowheads="1"/>
              </p:cNvSpPr>
              <p:nvPr/>
            </p:nvSpPr>
            <p:spPr bwMode="auto">
              <a:xfrm>
                <a:off x="474" y="1414"/>
                <a:ext cx="534" cy="534"/>
              </a:xfrm>
              <a:prstGeom prst="ellipse">
                <a:avLst/>
              </a:prstGeom>
              <a:solidFill>
                <a:srgbClr val="92D050"/>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fontAlgn="auto">
                  <a:spcBef>
                    <a:spcPts val="0"/>
                  </a:spcBef>
                  <a:spcAft>
                    <a:spcPts val="0"/>
                  </a:spcAft>
                  <a:defRPr/>
                </a:pPr>
                <a:endParaRPr lang="en-GB"/>
              </a:p>
            </p:txBody>
          </p:sp>
          <p:sp>
            <p:nvSpPr>
              <p:cNvPr id="30" name="Oval 29"/>
              <p:cNvSpPr>
                <a:spLocks noChangeArrowheads="1"/>
              </p:cNvSpPr>
              <p:nvPr/>
            </p:nvSpPr>
            <p:spPr bwMode="auto">
              <a:xfrm>
                <a:off x="554" y="2181"/>
                <a:ext cx="374" cy="374"/>
              </a:xfrm>
              <a:prstGeom prst="ellipse">
                <a:avLst/>
              </a:prstGeom>
              <a:solidFill>
                <a:srgbClr val="C0E399"/>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fontAlgn="auto">
                  <a:spcBef>
                    <a:spcPts val="0"/>
                  </a:spcBef>
                  <a:spcAft>
                    <a:spcPts val="0"/>
                  </a:spcAft>
                  <a:defRPr/>
                </a:pPr>
                <a:endParaRPr lang="en-GB"/>
              </a:p>
            </p:txBody>
          </p:sp>
          <p:sp>
            <p:nvSpPr>
              <p:cNvPr id="31" name="Oval 4"/>
              <p:cNvSpPr>
                <a:spLocks noChangeArrowheads="1"/>
              </p:cNvSpPr>
              <p:nvPr/>
            </p:nvSpPr>
            <p:spPr bwMode="auto">
              <a:xfrm>
                <a:off x="1229" y="1482"/>
                <a:ext cx="1068" cy="1074"/>
              </a:xfrm>
              <a:prstGeom prst="ellipse">
                <a:avLst/>
              </a:prstGeom>
              <a:solidFill>
                <a:srgbClr val="00B050"/>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fontAlgn="auto">
                  <a:spcBef>
                    <a:spcPts val="0"/>
                  </a:spcBef>
                  <a:spcAft>
                    <a:spcPts val="0"/>
                  </a:spcAft>
                  <a:defRPr/>
                </a:pPr>
                <a:endParaRPr lang="en-GB"/>
              </a:p>
            </p:txBody>
          </p:sp>
          <p:sp>
            <p:nvSpPr>
              <p:cNvPr id="32" name="Oval 4"/>
              <p:cNvSpPr>
                <a:spLocks noChangeArrowheads="1"/>
              </p:cNvSpPr>
              <p:nvPr/>
            </p:nvSpPr>
            <p:spPr bwMode="auto">
              <a:xfrm>
                <a:off x="2898" y="1191"/>
                <a:ext cx="651" cy="654"/>
              </a:xfrm>
              <a:prstGeom prst="ellipse">
                <a:avLst/>
              </a:prstGeom>
              <a:solidFill>
                <a:srgbClr val="00F26D"/>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3" name="Oval 4"/>
              <p:cNvSpPr>
                <a:spLocks noChangeArrowheads="1"/>
              </p:cNvSpPr>
              <p:nvPr/>
            </p:nvSpPr>
            <p:spPr bwMode="auto">
              <a:xfrm>
                <a:off x="2070" y="3007"/>
                <a:ext cx="455" cy="457"/>
              </a:xfrm>
              <a:prstGeom prst="ellipse">
                <a:avLst/>
              </a:prstGeom>
              <a:solidFill>
                <a:srgbClr val="4BC161"/>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4" name="Oval 4"/>
              <p:cNvSpPr>
                <a:spLocks noChangeArrowheads="1"/>
              </p:cNvSpPr>
              <p:nvPr/>
            </p:nvSpPr>
            <p:spPr bwMode="auto">
              <a:xfrm>
                <a:off x="4547" y="3089"/>
                <a:ext cx="782" cy="785"/>
              </a:xfrm>
              <a:prstGeom prst="ellipse">
                <a:avLst/>
              </a:prstGeom>
              <a:solidFill>
                <a:srgbClr val="41A907"/>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5" name="Oval 4"/>
              <p:cNvSpPr>
                <a:spLocks noChangeArrowheads="1"/>
              </p:cNvSpPr>
              <p:nvPr/>
            </p:nvSpPr>
            <p:spPr bwMode="auto">
              <a:xfrm>
                <a:off x="3107" y="2368"/>
                <a:ext cx="883" cy="887"/>
              </a:xfrm>
              <a:prstGeom prst="ellipse">
                <a:avLst/>
              </a:prstGeom>
              <a:solidFill>
                <a:srgbClr val="35C178"/>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36" name="Oval 4"/>
              <p:cNvSpPr>
                <a:spLocks noChangeArrowheads="1"/>
              </p:cNvSpPr>
              <p:nvPr/>
            </p:nvSpPr>
            <p:spPr bwMode="auto">
              <a:xfrm>
                <a:off x="1886" y="224"/>
                <a:ext cx="687" cy="687"/>
              </a:xfrm>
              <a:prstGeom prst="ellipse">
                <a:avLst/>
              </a:prstGeom>
              <a:solidFill>
                <a:srgbClr val="00B050"/>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fontAlgn="auto">
                  <a:spcBef>
                    <a:spcPts val="0"/>
                  </a:spcBef>
                  <a:spcAft>
                    <a:spcPts val="0"/>
                  </a:spcAft>
                  <a:defRPr/>
                </a:pPr>
                <a:endParaRPr lang="en-GB"/>
              </a:p>
            </p:txBody>
          </p:sp>
          <p:sp>
            <p:nvSpPr>
              <p:cNvPr id="37" name="Oval 4"/>
              <p:cNvSpPr>
                <a:spLocks noChangeArrowheads="1"/>
              </p:cNvSpPr>
              <p:nvPr/>
            </p:nvSpPr>
            <p:spPr bwMode="auto">
              <a:xfrm>
                <a:off x="474" y="488"/>
                <a:ext cx="700" cy="705"/>
              </a:xfrm>
              <a:prstGeom prst="ellipse">
                <a:avLst/>
              </a:prstGeom>
              <a:solidFill>
                <a:srgbClr val="00B050"/>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fontAlgn="auto">
                  <a:spcBef>
                    <a:spcPts val="0"/>
                  </a:spcBef>
                  <a:spcAft>
                    <a:spcPts val="0"/>
                  </a:spcAft>
                  <a:defRPr/>
                </a:pPr>
                <a:endParaRPr lang="en-GB"/>
              </a:p>
            </p:txBody>
          </p:sp>
        </p:grpSp>
      </p:grpSp>
      <p:grpSp>
        <p:nvGrpSpPr>
          <p:cNvPr id="47" name="Group 46"/>
          <p:cNvGrpSpPr/>
          <p:nvPr/>
        </p:nvGrpSpPr>
        <p:grpSpPr>
          <a:xfrm>
            <a:off x="1792949" y="3787637"/>
            <a:ext cx="797851" cy="1310147"/>
            <a:chOff x="1607587" y="5216906"/>
            <a:chExt cx="751482" cy="1224136"/>
          </a:xfrm>
        </p:grpSpPr>
        <p:grpSp>
          <p:nvGrpSpPr>
            <p:cNvPr id="50" name="Group 49"/>
            <p:cNvGrpSpPr/>
            <p:nvPr/>
          </p:nvGrpSpPr>
          <p:grpSpPr>
            <a:xfrm>
              <a:off x="1607587" y="5216906"/>
              <a:ext cx="751482" cy="1224136"/>
              <a:chOff x="4292387" y="3314497"/>
              <a:chExt cx="751482" cy="1224136"/>
            </a:xfrm>
          </p:grpSpPr>
          <p:grpSp>
            <p:nvGrpSpPr>
              <p:cNvPr id="52" name="Group 51"/>
              <p:cNvGrpSpPr/>
              <p:nvPr/>
            </p:nvGrpSpPr>
            <p:grpSpPr>
              <a:xfrm>
                <a:off x="4395797" y="3314497"/>
                <a:ext cx="648072" cy="1224136"/>
                <a:chOff x="1223628" y="4293096"/>
                <a:chExt cx="648072" cy="1224136"/>
              </a:xfrm>
            </p:grpSpPr>
            <p:sp>
              <p:nvSpPr>
                <p:cNvPr id="54" name="Flowchart: Delay 53"/>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55" name="Flowchart: Connector 5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6" name="Flowchart: Delay 55"/>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53" name="Picture 5" descr="C:\Users\pbuttigi\AppData\Local\Microsoft\Windows\Temporary Internet Files\Content.IE5\63JDIP6A\sample-147365_64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9" name="Straight Connector 48"/>
            <p:cNvCxnSpPr>
              <a:stCxn id="5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grpSp>
        <p:nvGrpSpPr>
          <p:cNvPr id="5" name="Group 4"/>
          <p:cNvGrpSpPr/>
          <p:nvPr/>
        </p:nvGrpSpPr>
        <p:grpSpPr>
          <a:xfrm>
            <a:off x="1151568" y="2514600"/>
            <a:ext cx="1159249" cy="942006"/>
            <a:chOff x="4212045" y="4010994"/>
            <a:chExt cx="944767" cy="713406"/>
          </a:xfrm>
        </p:grpSpPr>
        <p:sp>
          <p:nvSpPr>
            <p:cNvPr id="81" name="AutoShape 2"/>
            <p:cNvSpPr>
              <a:spLocks noChangeArrowheads="1"/>
            </p:cNvSpPr>
            <p:nvPr/>
          </p:nvSpPr>
          <p:spPr bwMode="auto">
            <a:xfrm>
              <a:off x="4212045" y="4010994"/>
              <a:ext cx="944767" cy="713406"/>
            </a:xfrm>
            <a:prstGeom prst="cloudCallout">
              <a:avLst>
                <a:gd name="adj1" fmla="val 31426"/>
                <a:gd name="adj2" fmla="val 7688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sp>
          <p:nvSpPr>
            <p:cNvPr id="4" name="TextBox 3"/>
            <p:cNvSpPr txBox="1"/>
            <p:nvPr/>
          </p:nvSpPr>
          <p:spPr>
            <a:xfrm>
              <a:off x="4274147" y="4087502"/>
              <a:ext cx="381000" cy="536101"/>
            </a:xfrm>
            <a:prstGeom prst="rect">
              <a:avLst/>
            </a:prstGeom>
            <a:noFill/>
          </p:spPr>
          <p:txBody>
            <a:bodyPr wrap="square" rtlCol="0">
              <a:spAutoFit/>
            </a:bodyPr>
            <a:lstStyle/>
            <a:p>
              <a:endParaRPr lang="en-US" sz="4000" b="1" dirty="0">
                <a:latin typeface="Times New Roman" pitchFamily="18" charset="0"/>
                <a:cs typeface="Times New Roman" pitchFamily="18" charset="0"/>
              </a:endParaRPr>
            </a:p>
          </p:txBody>
        </p:sp>
      </p:grpSp>
      <p:grpSp>
        <p:nvGrpSpPr>
          <p:cNvPr id="83" name="Group 82"/>
          <p:cNvGrpSpPr/>
          <p:nvPr/>
        </p:nvGrpSpPr>
        <p:grpSpPr>
          <a:xfrm>
            <a:off x="4578476" y="3455381"/>
            <a:ext cx="988639" cy="1794804"/>
            <a:chOff x="27699154" y="36094190"/>
            <a:chExt cx="1573708" cy="2972560"/>
          </a:xfrm>
        </p:grpSpPr>
        <p:grpSp>
          <p:nvGrpSpPr>
            <p:cNvPr id="84" name="Group 83"/>
            <p:cNvGrpSpPr/>
            <p:nvPr/>
          </p:nvGrpSpPr>
          <p:grpSpPr>
            <a:xfrm>
              <a:off x="27699154" y="36094190"/>
              <a:ext cx="1573708" cy="2972560"/>
              <a:chOff x="1223628" y="4293096"/>
              <a:chExt cx="648072" cy="1224136"/>
            </a:xfrm>
          </p:grpSpPr>
          <p:sp>
            <p:nvSpPr>
              <p:cNvPr id="88" name="Flowchart: Delay 87"/>
              <p:cNvSpPr/>
              <p:nvPr/>
            </p:nvSpPr>
            <p:spPr>
              <a:xfrm rot="16200000">
                <a:off x="1259632" y="4941168"/>
                <a:ext cx="576064" cy="576064"/>
              </a:xfrm>
              <a:prstGeom prst="flowChartDelay">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89" name="Flowchart: Connector 88"/>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sp>
          <p:nvSpPr>
            <p:cNvPr id="85" name="Flowchart: Delay 355"/>
            <p:cNvSpPr/>
            <p:nvPr/>
          </p:nvSpPr>
          <p:spPr>
            <a:xfrm rot="5400000">
              <a:off x="28018879" y="37904081"/>
              <a:ext cx="926837" cy="495250"/>
            </a:xfrm>
            <a:custGeom>
              <a:avLst/>
              <a:gdLst>
                <a:gd name="connsiteX0" fmla="*/ 0 w 1398852"/>
                <a:gd name="connsiteY0" fmla="*/ 0 h 1398852"/>
                <a:gd name="connsiteX1" fmla="*/ 699426 w 1398852"/>
                <a:gd name="connsiteY1" fmla="*/ 0 h 1398852"/>
                <a:gd name="connsiteX2" fmla="*/ 1398852 w 1398852"/>
                <a:gd name="connsiteY2" fmla="*/ 699426 h 1398852"/>
                <a:gd name="connsiteX3" fmla="*/ 699426 w 1398852"/>
                <a:gd name="connsiteY3" fmla="*/ 1398852 h 1398852"/>
                <a:gd name="connsiteX4" fmla="*/ 0 w 1398852"/>
                <a:gd name="connsiteY4" fmla="*/ 1398852 h 1398852"/>
                <a:gd name="connsiteX5" fmla="*/ 0 w 1398852"/>
                <a:gd name="connsiteY5" fmla="*/ 0 h 1398852"/>
                <a:gd name="connsiteX0" fmla="*/ 0 w 1398852"/>
                <a:gd name="connsiteY0" fmla="*/ 1398852 h 1398852"/>
                <a:gd name="connsiteX1" fmla="*/ 699426 w 1398852"/>
                <a:gd name="connsiteY1" fmla="*/ 0 h 1398852"/>
                <a:gd name="connsiteX2" fmla="*/ 1398852 w 1398852"/>
                <a:gd name="connsiteY2" fmla="*/ 699426 h 1398852"/>
                <a:gd name="connsiteX3" fmla="*/ 699426 w 1398852"/>
                <a:gd name="connsiteY3" fmla="*/ 1398852 h 1398852"/>
                <a:gd name="connsiteX4" fmla="*/ 0 w 1398852"/>
                <a:gd name="connsiteY4" fmla="*/ 1398852 h 1398852"/>
                <a:gd name="connsiteX0" fmla="*/ 0 w 699426"/>
                <a:gd name="connsiteY0" fmla="*/ 1398852 h 1398852"/>
                <a:gd name="connsiteX1" fmla="*/ 0 w 699426"/>
                <a:gd name="connsiteY1" fmla="*/ 0 h 1398852"/>
                <a:gd name="connsiteX2" fmla="*/ 699426 w 699426"/>
                <a:gd name="connsiteY2" fmla="*/ 699426 h 1398852"/>
                <a:gd name="connsiteX3" fmla="*/ 0 w 699426"/>
                <a:gd name="connsiteY3" fmla="*/ 1398852 h 1398852"/>
                <a:gd name="connsiteX0" fmla="*/ 177800 w 879015"/>
                <a:gd name="connsiteY0" fmla="*/ 1005152 h 1005152"/>
                <a:gd name="connsiteX1" fmla="*/ 0 w 879015"/>
                <a:gd name="connsiteY1" fmla="*/ 0 h 1005152"/>
                <a:gd name="connsiteX2" fmla="*/ 877226 w 879015"/>
                <a:gd name="connsiteY2" fmla="*/ 305726 h 1005152"/>
                <a:gd name="connsiteX3" fmla="*/ 177800 w 879015"/>
                <a:gd name="connsiteY3" fmla="*/ 1005152 h 1005152"/>
                <a:gd name="connsiteX0" fmla="*/ 0 w 877227"/>
                <a:gd name="connsiteY0" fmla="*/ 497155 h 497155"/>
                <a:gd name="connsiteX1" fmla="*/ 1 w 877227"/>
                <a:gd name="connsiteY1" fmla="*/ 0 h 497155"/>
                <a:gd name="connsiteX2" fmla="*/ 877227 w 877227"/>
                <a:gd name="connsiteY2" fmla="*/ 305726 h 497155"/>
                <a:gd name="connsiteX3" fmla="*/ 0 w 877227"/>
                <a:gd name="connsiteY3" fmla="*/ 497155 h 497155"/>
                <a:gd name="connsiteX0" fmla="*/ 0 w 928027"/>
                <a:gd name="connsiteY0" fmla="*/ 497155 h 497155"/>
                <a:gd name="connsiteX1" fmla="*/ 1 w 928027"/>
                <a:gd name="connsiteY1" fmla="*/ 0 h 497155"/>
                <a:gd name="connsiteX2" fmla="*/ 928027 w 928027"/>
                <a:gd name="connsiteY2" fmla="*/ 242226 h 497155"/>
                <a:gd name="connsiteX3" fmla="*/ 0 w 928027"/>
                <a:gd name="connsiteY3" fmla="*/ 497155 h 497155"/>
                <a:gd name="connsiteX0" fmla="*/ 20954 w 928043"/>
                <a:gd name="connsiteY0" fmla="*/ 499060 h 499060"/>
                <a:gd name="connsiteX1" fmla="*/ 0 w 928043"/>
                <a:gd name="connsiteY1" fmla="*/ 0 h 499060"/>
                <a:gd name="connsiteX2" fmla="*/ 928026 w 928043"/>
                <a:gd name="connsiteY2" fmla="*/ 242226 h 499060"/>
                <a:gd name="connsiteX3" fmla="*/ 20954 w 928043"/>
                <a:gd name="connsiteY3" fmla="*/ 499060 h 499060"/>
                <a:gd name="connsiteX0" fmla="*/ 1901 w 908973"/>
                <a:gd name="connsiteY0" fmla="*/ 495250 h 495250"/>
                <a:gd name="connsiteX1" fmla="*/ 0 w 908973"/>
                <a:gd name="connsiteY1" fmla="*/ 0 h 495250"/>
                <a:gd name="connsiteX2" fmla="*/ 908973 w 908973"/>
                <a:gd name="connsiteY2" fmla="*/ 238416 h 495250"/>
                <a:gd name="connsiteX3" fmla="*/ 1901 w 908973"/>
                <a:gd name="connsiteY3" fmla="*/ 495250 h 495250"/>
                <a:gd name="connsiteX0" fmla="*/ 14125 w 921197"/>
                <a:gd name="connsiteY0" fmla="*/ 495250 h 495250"/>
                <a:gd name="connsiteX1" fmla="*/ 12224 w 921197"/>
                <a:gd name="connsiteY1" fmla="*/ 0 h 495250"/>
                <a:gd name="connsiteX2" fmla="*/ 921197 w 921197"/>
                <a:gd name="connsiteY2" fmla="*/ 238416 h 495250"/>
                <a:gd name="connsiteX3" fmla="*/ 14125 w 921197"/>
                <a:gd name="connsiteY3" fmla="*/ 495250 h 495250"/>
                <a:gd name="connsiteX0" fmla="*/ 21720 w 928792"/>
                <a:gd name="connsiteY0" fmla="*/ 495250 h 495250"/>
                <a:gd name="connsiteX1" fmla="*/ 19819 w 928792"/>
                <a:gd name="connsiteY1" fmla="*/ 0 h 495250"/>
                <a:gd name="connsiteX2" fmla="*/ 928792 w 928792"/>
                <a:gd name="connsiteY2" fmla="*/ 238416 h 495250"/>
                <a:gd name="connsiteX3" fmla="*/ 21720 w 928792"/>
                <a:gd name="connsiteY3" fmla="*/ 495250 h 495250"/>
                <a:gd name="connsiteX0" fmla="*/ 19765 w 926837"/>
                <a:gd name="connsiteY0" fmla="*/ 495250 h 495250"/>
                <a:gd name="connsiteX1" fmla="*/ 17864 w 926837"/>
                <a:gd name="connsiteY1" fmla="*/ 0 h 495250"/>
                <a:gd name="connsiteX2" fmla="*/ 926837 w 926837"/>
                <a:gd name="connsiteY2" fmla="*/ 238416 h 495250"/>
                <a:gd name="connsiteX3" fmla="*/ 19765 w 926837"/>
                <a:gd name="connsiteY3" fmla="*/ 495250 h 495250"/>
              </a:gdLst>
              <a:ahLst/>
              <a:cxnLst>
                <a:cxn ang="0">
                  <a:pos x="connsiteX0" y="connsiteY0"/>
                </a:cxn>
                <a:cxn ang="0">
                  <a:pos x="connsiteX1" y="connsiteY1"/>
                </a:cxn>
                <a:cxn ang="0">
                  <a:pos x="connsiteX2" y="connsiteY2"/>
                </a:cxn>
                <a:cxn ang="0">
                  <a:pos x="connsiteX3" y="connsiteY3"/>
                </a:cxn>
              </a:cxnLst>
              <a:rect l="l" t="t" r="r" b="b"/>
              <a:pathLst>
                <a:path w="926837" h="495250">
                  <a:moveTo>
                    <a:pt x="19765" y="495250"/>
                  </a:moveTo>
                  <a:cubicBezTo>
                    <a:pt x="-1188" y="333342"/>
                    <a:pt x="-10709" y="262873"/>
                    <a:pt x="17864" y="0"/>
                  </a:cubicBezTo>
                  <a:cubicBezTo>
                    <a:pt x="404146" y="0"/>
                    <a:pt x="926520" y="155874"/>
                    <a:pt x="926837" y="238416"/>
                  </a:cubicBezTo>
                  <a:cubicBezTo>
                    <a:pt x="927154" y="320958"/>
                    <a:pt x="406047" y="495250"/>
                    <a:pt x="19765" y="495250"/>
                  </a:cubicBezTo>
                  <a:close/>
                </a:path>
              </a:pathLst>
            </a:cu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86" name="Isosceles Triangle 1073"/>
            <p:cNvSpPr/>
            <p:nvPr/>
          </p:nvSpPr>
          <p:spPr>
            <a:xfrm>
              <a:off x="28394025" y="37676128"/>
              <a:ext cx="202473" cy="919409"/>
            </a:xfrm>
            <a:custGeom>
              <a:avLst/>
              <a:gdLst>
                <a:gd name="connsiteX0" fmla="*/ 0 w 224790"/>
                <a:gd name="connsiteY0" fmla="*/ 998220 h 998220"/>
                <a:gd name="connsiteX1" fmla="*/ 112395 w 224790"/>
                <a:gd name="connsiteY1" fmla="*/ 0 h 998220"/>
                <a:gd name="connsiteX2" fmla="*/ 224790 w 224790"/>
                <a:gd name="connsiteY2" fmla="*/ 998220 h 998220"/>
                <a:gd name="connsiteX3" fmla="*/ 0 w 224790"/>
                <a:gd name="connsiteY3" fmla="*/ 998220 h 998220"/>
                <a:gd name="connsiteX0" fmla="*/ 0 w 224790"/>
                <a:gd name="connsiteY0" fmla="*/ 998220 h 998220"/>
                <a:gd name="connsiteX1" fmla="*/ 112395 w 224790"/>
                <a:gd name="connsiteY1" fmla="*/ 0 h 998220"/>
                <a:gd name="connsiteX2" fmla="*/ 224790 w 224790"/>
                <a:gd name="connsiteY2" fmla="*/ 998220 h 998220"/>
                <a:gd name="connsiteX3" fmla="*/ 37557 w 224790"/>
                <a:gd name="connsiteY3" fmla="*/ 751530 h 998220"/>
                <a:gd name="connsiteX4" fmla="*/ 0 w 224790"/>
                <a:gd name="connsiteY4" fmla="*/ 998220 h 998220"/>
                <a:gd name="connsiteX0" fmla="*/ 0 w 187233"/>
                <a:gd name="connsiteY0" fmla="*/ 751530 h 998220"/>
                <a:gd name="connsiteX1" fmla="*/ 74838 w 187233"/>
                <a:gd name="connsiteY1" fmla="*/ 0 h 998220"/>
                <a:gd name="connsiteX2" fmla="*/ 187233 w 187233"/>
                <a:gd name="connsiteY2" fmla="*/ 998220 h 998220"/>
                <a:gd name="connsiteX3" fmla="*/ 0 w 187233"/>
                <a:gd name="connsiteY3" fmla="*/ 751530 h 998220"/>
                <a:gd name="connsiteX0" fmla="*/ 0 w 171993"/>
                <a:gd name="connsiteY0" fmla="*/ 751530 h 751552"/>
                <a:gd name="connsiteX1" fmla="*/ 74838 w 171993"/>
                <a:gd name="connsiteY1" fmla="*/ 0 h 751552"/>
                <a:gd name="connsiteX2" fmla="*/ 171993 w 171993"/>
                <a:gd name="connsiteY2" fmla="*/ 723900 h 751552"/>
                <a:gd name="connsiteX3" fmla="*/ 0 w 171993"/>
                <a:gd name="connsiteY3" fmla="*/ 751530 h 751552"/>
                <a:gd name="connsiteX0" fmla="*/ 0 w 171993"/>
                <a:gd name="connsiteY0" fmla="*/ 751530 h 923258"/>
                <a:gd name="connsiteX1" fmla="*/ 74838 w 171993"/>
                <a:gd name="connsiteY1" fmla="*/ 0 h 923258"/>
                <a:gd name="connsiteX2" fmla="*/ 171993 w 171993"/>
                <a:gd name="connsiteY2" fmla="*/ 723900 h 923258"/>
                <a:gd name="connsiteX3" fmla="*/ 85725 w 171993"/>
                <a:gd name="connsiteY3" fmla="*/ 922980 h 923258"/>
                <a:gd name="connsiteX4" fmla="*/ 0 w 171993"/>
                <a:gd name="connsiteY4" fmla="*/ 751530 h 923258"/>
                <a:gd name="connsiteX0" fmla="*/ 0 w 171993"/>
                <a:gd name="connsiteY0" fmla="*/ 751530 h 910003"/>
                <a:gd name="connsiteX1" fmla="*/ 74838 w 171993"/>
                <a:gd name="connsiteY1" fmla="*/ 0 h 910003"/>
                <a:gd name="connsiteX2" fmla="*/ 171993 w 171993"/>
                <a:gd name="connsiteY2" fmla="*/ 723900 h 910003"/>
                <a:gd name="connsiteX3" fmla="*/ 85725 w 171993"/>
                <a:gd name="connsiteY3" fmla="*/ 909645 h 910003"/>
                <a:gd name="connsiteX4" fmla="*/ 0 w 171993"/>
                <a:gd name="connsiteY4" fmla="*/ 751530 h 910003"/>
                <a:gd name="connsiteX0" fmla="*/ 0 w 171993"/>
                <a:gd name="connsiteY0" fmla="*/ 751530 h 919467"/>
                <a:gd name="connsiteX1" fmla="*/ 74838 w 171993"/>
                <a:gd name="connsiteY1" fmla="*/ 0 h 919467"/>
                <a:gd name="connsiteX2" fmla="*/ 171993 w 171993"/>
                <a:gd name="connsiteY2" fmla="*/ 723900 h 919467"/>
                <a:gd name="connsiteX3" fmla="*/ 85725 w 171993"/>
                <a:gd name="connsiteY3" fmla="*/ 919170 h 919467"/>
                <a:gd name="connsiteX4" fmla="*/ 0 w 171993"/>
                <a:gd name="connsiteY4" fmla="*/ 751530 h 919467"/>
                <a:gd name="connsiteX0" fmla="*/ 0 w 171993"/>
                <a:gd name="connsiteY0" fmla="*/ 751530 h 919467"/>
                <a:gd name="connsiteX1" fmla="*/ 74838 w 171993"/>
                <a:gd name="connsiteY1" fmla="*/ 0 h 919467"/>
                <a:gd name="connsiteX2" fmla="*/ 171993 w 171993"/>
                <a:gd name="connsiteY2" fmla="*/ 723900 h 919467"/>
                <a:gd name="connsiteX3" fmla="*/ 85725 w 171993"/>
                <a:gd name="connsiteY3" fmla="*/ 919170 h 919467"/>
                <a:gd name="connsiteX4" fmla="*/ 0 w 171993"/>
                <a:gd name="connsiteY4" fmla="*/ 751530 h 919467"/>
                <a:gd name="connsiteX0" fmla="*/ 0 w 171993"/>
                <a:gd name="connsiteY0" fmla="*/ 751530 h 919448"/>
                <a:gd name="connsiteX1" fmla="*/ 74838 w 171993"/>
                <a:gd name="connsiteY1" fmla="*/ 0 h 919448"/>
                <a:gd name="connsiteX2" fmla="*/ 171993 w 171993"/>
                <a:gd name="connsiteY2" fmla="*/ 723900 h 919448"/>
                <a:gd name="connsiteX3" fmla="*/ 85725 w 171993"/>
                <a:gd name="connsiteY3" fmla="*/ 919170 h 919448"/>
                <a:gd name="connsiteX4" fmla="*/ 0 w 171993"/>
                <a:gd name="connsiteY4" fmla="*/ 751530 h 919448"/>
                <a:gd name="connsiteX0" fmla="*/ 0 w 171993"/>
                <a:gd name="connsiteY0" fmla="*/ 751530 h 919416"/>
                <a:gd name="connsiteX1" fmla="*/ 74838 w 171993"/>
                <a:gd name="connsiteY1" fmla="*/ 0 h 919416"/>
                <a:gd name="connsiteX2" fmla="*/ 171993 w 171993"/>
                <a:gd name="connsiteY2" fmla="*/ 723900 h 919416"/>
                <a:gd name="connsiteX3" fmla="*/ 85725 w 171993"/>
                <a:gd name="connsiteY3" fmla="*/ 919170 h 919416"/>
                <a:gd name="connsiteX4" fmla="*/ 0 w 171993"/>
                <a:gd name="connsiteY4" fmla="*/ 751530 h 919416"/>
                <a:gd name="connsiteX0" fmla="*/ 0 w 171993"/>
                <a:gd name="connsiteY0" fmla="*/ 751530 h 919416"/>
                <a:gd name="connsiteX1" fmla="*/ 74838 w 171993"/>
                <a:gd name="connsiteY1" fmla="*/ 0 h 919416"/>
                <a:gd name="connsiteX2" fmla="*/ 171993 w 171993"/>
                <a:gd name="connsiteY2" fmla="*/ 723900 h 919416"/>
                <a:gd name="connsiteX3" fmla="*/ 85725 w 171993"/>
                <a:gd name="connsiteY3" fmla="*/ 919170 h 919416"/>
                <a:gd name="connsiteX4" fmla="*/ 0 w 171993"/>
                <a:gd name="connsiteY4" fmla="*/ 751530 h 919416"/>
                <a:gd name="connsiteX0" fmla="*/ 0 w 171993"/>
                <a:gd name="connsiteY0" fmla="*/ 751530 h 919416"/>
                <a:gd name="connsiteX1" fmla="*/ 74838 w 171993"/>
                <a:gd name="connsiteY1" fmla="*/ 0 h 919416"/>
                <a:gd name="connsiteX2" fmla="*/ 171993 w 171993"/>
                <a:gd name="connsiteY2" fmla="*/ 723900 h 919416"/>
                <a:gd name="connsiteX3" fmla="*/ 85725 w 171993"/>
                <a:gd name="connsiteY3" fmla="*/ 919170 h 919416"/>
                <a:gd name="connsiteX4" fmla="*/ 0 w 171993"/>
                <a:gd name="connsiteY4" fmla="*/ 751530 h 919416"/>
                <a:gd name="connsiteX0" fmla="*/ 0 w 185328"/>
                <a:gd name="connsiteY0" fmla="*/ 751530 h 919416"/>
                <a:gd name="connsiteX1" fmla="*/ 74838 w 185328"/>
                <a:gd name="connsiteY1" fmla="*/ 0 h 919416"/>
                <a:gd name="connsiteX2" fmla="*/ 185328 w 185328"/>
                <a:gd name="connsiteY2" fmla="*/ 725805 h 919416"/>
                <a:gd name="connsiteX3" fmla="*/ 85725 w 185328"/>
                <a:gd name="connsiteY3" fmla="*/ 919170 h 919416"/>
                <a:gd name="connsiteX4" fmla="*/ 0 w 185328"/>
                <a:gd name="connsiteY4" fmla="*/ 751530 h 919416"/>
                <a:gd name="connsiteX0" fmla="*/ 0 w 202473"/>
                <a:gd name="connsiteY0" fmla="*/ 753435 h 919424"/>
                <a:gd name="connsiteX1" fmla="*/ 91983 w 202473"/>
                <a:gd name="connsiteY1" fmla="*/ 0 h 919424"/>
                <a:gd name="connsiteX2" fmla="*/ 202473 w 202473"/>
                <a:gd name="connsiteY2" fmla="*/ 725805 h 919424"/>
                <a:gd name="connsiteX3" fmla="*/ 102870 w 202473"/>
                <a:gd name="connsiteY3" fmla="*/ 919170 h 919424"/>
                <a:gd name="connsiteX4" fmla="*/ 0 w 202473"/>
                <a:gd name="connsiteY4" fmla="*/ 753435 h 919424"/>
                <a:gd name="connsiteX0" fmla="*/ 0 w 202473"/>
                <a:gd name="connsiteY0" fmla="*/ 753435 h 919409"/>
                <a:gd name="connsiteX1" fmla="*/ 91983 w 202473"/>
                <a:gd name="connsiteY1" fmla="*/ 0 h 919409"/>
                <a:gd name="connsiteX2" fmla="*/ 202473 w 202473"/>
                <a:gd name="connsiteY2" fmla="*/ 725805 h 919409"/>
                <a:gd name="connsiteX3" fmla="*/ 102870 w 202473"/>
                <a:gd name="connsiteY3" fmla="*/ 919170 h 919409"/>
                <a:gd name="connsiteX4" fmla="*/ 0 w 202473"/>
                <a:gd name="connsiteY4" fmla="*/ 753435 h 919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73" h="919409">
                  <a:moveTo>
                    <a:pt x="0" y="753435"/>
                  </a:moveTo>
                  <a:cubicBezTo>
                    <a:pt x="21136" y="487685"/>
                    <a:pt x="67037" y="250510"/>
                    <a:pt x="91983" y="0"/>
                  </a:cubicBezTo>
                  <a:lnTo>
                    <a:pt x="202473" y="725805"/>
                  </a:lnTo>
                  <a:cubicBezTo>
                    <a:pt x="162695" y="845662"/>
                    <a:pt x="131535" y="914565"/>
                    <a:pt x="102870" y="919170"/>
                  </a:cubicBezTo>
                  <a:cubicBezTo>
                    <a:pt x="74205" y="923775"/>
                    <a:pt x="47852" y="861862"/>
                    <a:pt x="0" y="753435"/>
                  </a:cubicBez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endParaRPr>
            </a:p>
          </p:txBody>
        </p:sp>
        <p:sp>
          <p:nvSpPr>
            <p:cNvPr id="87" name="Flowchart: Manual Operation 86"/>
            <p:cNvSpPr/>
            <p:nvPr/>
          </p:nvSpPr>
          <p:spPr>
            <a:xfrm>
              <a:off x="28398378" y="37676130"/>
              <a:ext cx="175260" cy="150014"/>
            </a:xfrm>
            <a:prstGeom prst="flowChartManualOperat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endParaRPr>
            </a:p>
          </p:txBody>
        </p:sp>
      </p:grpSp>
      <p:grpSp>
        <p:nvGrpSpPr>
          <p:cNvPr id="91" name="Group 4"/>
          <p:cNvGrpSpPr>
            <a:grpSpLocks/>
          </p:cNvGrpSpPr>
          <p:nvPr/>
        </p:nvGrpSpPr>
        <p:grpSpPr bwMode="auto">
          <a:xfrm>
            <a:off x="1503885" y="2756107"/>
            <a:ext cx="419286" cy="445795"/>
            <a:chOff x="474" y="488"/>
            <a:chExt cx="3516" cy="2767"/>
          </a:xfrm>
        </p:grpSpPr>
        <p:cxnSp>
          <p:nvCxnSpPr>
            <p:cNvPr id="92" name="Straight Connector 4"/>
            <p:cNvCxnSpPr/>
            <p:nvPr/>
          </p:nvCxnSpPr>
          <p:spPr>
            <a:xfrm>
              <a:off x="744" y="1702"/>
              <a:ext cx="976" cy="3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Line 7"/>
            <p:cNvSpPr>
              <a:spLocks noChangeShapeType="1"/>
            </p:cNvSpPr>
            <p:nvPr/>
          </p:nvSpPr>
          <p:spPr bwMode="auto">
            <a:xfrm>
              <a:off x="1723" y="2018"/>
              <a:ext cx="1826" cy="76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5" name="Line 8"/>
            <p:cNvSpPr>
              <a:spLocks noChangeShapeType="1"/>
            </p:cNvSpPr>
            <p:nvPr/>
          </p:nvSpPr>
          <p:spPr bwMode="auto">
            <a:xfrm flipV="1">
              <a:off x="1723" y="1481"/>
              <a:ext cx="1497" cy="53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1" name="Line 14"/>
            <p:cNvSpPr>
              <a:spLocks noChangeShapeType="1"/>
            </p:cNvSpPr>
            <p:nvPr/>
          </p:nvSpPr>
          <p:spPr bwMode="auto">
            <a:xfrm flipH="1" flipV="1">
              <a:off x="741" y="799"/>
              <a:ext cx="2479" cy="66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4" name="Oval 103"/>
            <p:cNvSpPr>
              <a:spLocks noChangeArrowheads="1"/>
            </p:cNvSpPr>
            <p:nvPr/>
          </p:nvSpPr>
          <p:spPr bwMode="auto">
            <a:xfrm>
              <a:off x="474" y="1414"/>
              <a:ext cx="534" cy="534"/>
            </a:xfrm>
            <a:prstGeom prst="ellipse">
              <a:avLst/>
            </a:prstGeom>
            <a:solidFill>
              <a:srgbClr val="92D050"/>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fontAlgn="auto">
                <a:spcBef>
                  <a:spcPts val="0"/>
                </a:spcBef>
                <a:spcAft>
                  <a:spcPts val="0"/>
                </a:spcAft>
                <a:defRPr/>
              </a:pPr>
              <a:endParaRPr lang="en-GB"/>
            </a:p>
          </p:txBody>
        </p:sp>
        <p:sp>
          <p:nvSpPr>
            <p:cNvPr id="107" name="Oval 4"/>
            <p:cNvSpPr>
              <a:spLocks noChangeArrowheads="1"/>
            </p:cNvSpPr>
            <p:nvPr/>
          </p:nvSpPr>
          <p:spPr bwMode="auto">
            <a:xfrm>
              <a:off x="2898" y="1191"/>
              <a:ext cx="651" cy="654"/>
            </a:xfrm>
            <a:prstGeom prst="ellipse">
              <a:avLst/>
            </a:prstGeom>
            <a:solidFill>
              <a:srgbClr val="00F26D"/>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8" name="Oval 4"/>
            <p:cNvSpPr>
              <a:spLocks noChangeArrowheads="1"/>
            </p:cNvSpPr>
            <p:nvPr/>
          </p:nvSpPr>
          <p:spPr bwMode="auto">
            <a:xfrm>
              <a:off x="1008" y="2658"/>
              <a:ext cx="455" cy="457"/>
            </a:xfrm>
            <a:prstGeom prst="ellipse">
              <a:avLst/>
            </a:prstGeom>
            <a:solidFill>
              <a:srgbClr val="4BC161"/>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10" name="Oval 4"/>
            <p:cNvSpPr>
              <a:spLocks noChangeArrowheads="1"/>
            </p:cNvSpPr>
            <p:nvPr/>
          </p:nvSpPr>
          <p:spPr bwMode="auto">
            <a:xfrm>
              <a:off x="3107" y="2368"/>
              <a:ext cx="883" cy="887"/>
            </a:xfrm>
            <a:prstGeom prst="ellipse">
              <a:avLst/>
            </a:prstGeom>
            <a:solidFill>
              <a:srgbClr val="35C178"/>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12" name="Oval 4"/>
            <p:cNvSpPr>
              <a:spLocks noChangeArrowheads="1"/>
            </p:cNvSpPr>
            <p:nvPr/>
          </p:nvSpPr>
          <p:spPr bwMode="auto">
            <a:xfrm>
              <a:off x="474" y="488"/>
              <a:ext cx="700" cy="705"/>
            </a:xfrm>
            <a:prstGeom prst="ellipse">
              <a:avLst/>
            </a:prstGeom>
            <a:solidFill>
              <a:srgbClr val="00B050"/>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fontAlgn="auto">
                <a:spcBef>
                  <a:spcPts val="0"/>
                </a:spcBef>
                <a:spcAft>
                  <a:spcPts val="0"/>
                </a:spcAft>
                <a:defRPr/>
              </a:pPr>
              <a:endParaRPr lang="en-GB"/>
            </a:p>
          </p:txBody>
        </p:sp>
      </p:grpSp>
      <p:sp>
        <p:nvSpPr>
          <p:cNvPr id="114" name="TextBox 113"/>
          <p:cNvSpPr txBox="1"/>
          <p:nvPr/>
        </p:nvSpPr>
        <p:spPr>
          <a:xfrm>
            <a:off x="3217235" y="3672442"/>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15" name="Right Arrow 114"/>
          <p:cNvSpPr/>
          <p:nvPr/>
        </p:nvSpPr>
        <p:spPr>
          <a:xfrm>
            <a:off x="3048000" y="4502448"/>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7305628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8" name="Picture 4" descr="C:\Users\pbuttigi\AppData\Local\Microsoft\Windows\Temporary Internet Files\Content.IE5\XX6JAFDU\137381189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3352800"/>
            <a:ext cx="1482005" cy="199596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029200" y="753188"/>
            <a:ext cx="3904201" cy="2433389"/>
            <a:chOff x="4934998" y="914400"/>
            <a:chExt cx="3904201" cy="2433389"/>
          </a:xfrm>
        </p:grpSpPr>
        <p:sp>
          <p:nvSpPr>
            <p:cNvPr id="335" name="AutoShape 3"/>
            <p:cNvSpPr>
              <a:spLocks noChangeArrowheads="1"/>
            </p:cNvSpPr>
            <p:nvPr/>
          </p:nvSpPr>
          <p:spPr bwMode="auto">
            <a:xfrm>
              <a:off x="4934998" y="914400"/>
              <a:ext cx="3904201" cy="2433389"/>
            </a:xfrm>
            <a:prstGeom prst="cloudCallout">
              <a:avLst>
                <a:gd name="adj1" fmla="val -44512"/>
                <a:gd name="adj2" fmla="val 57368"/>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0292" y="1178170"/>
              <a:ext cx="2386908" cy="1820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36" name="Line 3"/>
          <p:cNvSpPr>
            <a:spLocks noChangeShapeType="1"/>
          </p:cNvSpPr>
          <p:nvPr/>
        </p:nvSpPr>
        <p:spPr bwMode="auto">
          <a:xfrm flipV="1">
            <a:off x="5804937" y="1905000"/>
            <a:ext cx="214863" cy="15664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39" name="Line 3"/>
          <p:cNvSpPr>
            <a:spLocks noChangeShapeType="1"/>
          </p:cNvSpPr>
          <p:nvPr/>
        </p:nvSpPr>
        <p:spPr bwMode="auto">
          <a:xfrm>
            <a:off x="5416778" y="2026572"/>
            <a:ext cx="222022" cy="762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340" name="Picture 4" descr="C:\Users\pbuttigi\AppData\Local\Microsoft\Windows\Temporary Internet Files\Content.IE5\63JDIP6A\hole[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7800" y="1967402"/>
            <a:ext cx="188481" cy="94241"/>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4" descr="C:\Users\pbuttigi\AppData\Local\Microsoft\Windows\Temporary Internet Files\Content.IE5\63JDIP6A\ho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62598" y="2026572"/>
            <a:ext cx="364552" cy="182276"/>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p:nvPr/>
        </p:nvGrpSpPr>
        <p:grpSpPr>
          <a:xfrm>
            <a:off x="1792949" y="3787637"/>
            <a:ext cx="797851" cy="1310147"/>
            <a:chOff x="1607587" y="5216906"/>
            <a:chExt cx="751482" cy="1224136"/>
          </a:xfrm>
        </p:grpSpPr>
        <p:grpSp>
          <p:nvGrpSpPr>
            <p:cNvPr id="76" name="Group 75"/>
            <p:cNvGrpSpPr/>
            <p:nvPr/>
          </p:nvGrpSpPr>
          <p:grpSpPr>
            <a:xfrm>
              <a:off x="1607587" y="5216906"/>
              <a:ext cx="751482" cy="1224136"/>
              <a:chOff x="4292387" y="3314497"/>
              <a:chExt cx="751482" cy="1224136"/>
            </a:xfrm>
          </p:grpSpPr>
          <p:grpSp>
            <p:nvGrpSpPr>
              <p:cNvPr id="78" name="Group 77"/>
              <p:cNvGrpSpPr/>
              <p:nvPr/>
            </p:nvGrpSpPr>
            <p:grpSpPr>
              <a:xfrm>
                <a:off x="4395797" y="3314497"/>
                <a:ext cx="648072" cy="1224136"/>
                <a:chOff x="1223628" y="4293096"/>
                <a:chExt cx="648072" cy="1224136"/>
              </a:xfrm>
            </p:grpSpPr>
            <p:sp>
              <p:nvSpPr>
                <p:cNvPr id="80" name="Flowchart: Delay 79"/>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81" name="Flowchart: Connector 80"/>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82" name="Flowchart: Delay 81"/>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79" name="Picture 5" descr="C:\Users\pbuttigi\AppData\Local\Microsoft\Windows\Temporary Internet Files\Content.IE5\63JDIP6A\sample-147365_64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7" name="Straight Connector 76"/>
            <p:cNvCxnSpPr>
              <a:stCxn id="80"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grpSp>
        <p:nvGrpSpPr>
          <p:cNvPr id="90" name="Group 89"/>
          <p:cNvGrpSpPr/>
          <p:nvPr/>
        </p:nvGrpSpPr>
        <p:grpSpPr>
          <a:xfrm>
            <a:off x="1151568" y="2514600"/>
            <a:ext cx="1159249" cy="942006"/>
            <a:chOff x="4212045" y="4010994"/>
            <a:chExt cx="944767" cy="713406"/>
          </a:xfrm>
        </p:grpSpPr>
        <p:sp>
          <p:nvSpPr>
            <p:cNvPr id="91" name="AutoShape 2"/>
            <p:cNvSpPr>
              <a:spLocks noChangeArrowheads="1"/>
            </p:cNvSpPr>
            <p:nvPr/>
          </p:nvSpPr>
          <p:spPr bwMode="auto">
            <a:xfrm>
              <a:off x="4212045" y="4010994"/>
              <a:ext cx="944767" cy="713406"/>
            </a:xfrm>
            <a:prstGeom prst="cloudCallout">
              <a:avLst>
                <a:gd name="adj1" fmla="val 31426"/>
                <a:gd name="adj2" fmla="val 7688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sp>
          <p:nvSpPr>
            <p:cNvPr id="92" name="TextBox 91"/>
            <p:cNvSpPr txBox="1"/>
            <p:nvPr/>
          </p:nvSpPr>
          <p:spPr>
            <a:xfrm>
              <a:off x="4274147" y="4087502"/>
              <a:ext cx="381000" cy="536101"/>
            </a:xfrm>
            <a:prstGeom prst="rect">
              <a:avLst/>
            </a:prstGeom>
            <a:noFill/>
          </p:spPr>
          <p:txBody>
            <a:bodyPr wrap="square" rtlCol="0">
              <a:spAutoFit/>
            </a:bodyPr>
            <a:lstStyle/>
            <a:p>
              <a:endParaRPr lang="en-US" sz="4000" b="1" dirty="0">
                <a:latin typeface="Times New Roman" pitchFamily="18" charset="0"/>
                <a:cs typeface="Times New Roman" pitchFamily="18" charset="0"/>
              </a:endParaRPr>
            </a:p>
          </p:txBody>
        </p:sp>
      </p:grpSp>
      <p:grpSp>
        <p:nvGrpSpPr>
          <p:cNvPr id="93" name="Group 4"/>
          <p:cNvGrpSpPr>
            <a:grpSpLocks/>
          </p:cNvGrpSpPr>
          <p:nvPr/>
        </p:nvGrpSpPr>
        <p:grpSpPr bwMode="auto">
          <a:xfrm>
            <a:off x="1503885" y="2756107"/>
            <a:ext cx="419286" cy="445795"/>
            <a:chOff x="474" y="488"/>
            <a:chExt cx="3516" cy="2767"/>
          </a:xfrm>
        </p:grpSpPr>
        <p:cxnSp>
          <p:nvCxnSpPr>
            <p:cNvPr id="94" name="Straight Connector 4"/>
            <p:cNvCxnSpPr/>
            <p:nvPr/>
          </p:nvCxnSpPr>
          <p:spPr>
            <a:xfrm>
              <a:off x="744" y="1702"/>
              <a:ext cx="976" cy="3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Line 7"/>
            <p:cNvSpPr>
              <a:spLocks noChangeShapeType="1"/>
            </p:cNvSpPr>
            <p:nvPr/>
          </p:nvSpPr>
          <p:spPr bwMode="auto">
            <a:xfrm>
              <a:off x="1723" y="2018"/>
              <a:ext cx="1826" cy="76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6" name="Line 8"/>
            <p:cNvSpPr>
              <a:spLocks noChangeShapeType="1"/>
            </p:cNvSpPr>
            <p:nvPr/>
          </p:nvSpPr>
          <p:spPr bwMode="auto">
            <a:xfrm flipV="1">
              <a:off x="1723" y="1481"/>
              <a:ext cx="1497" cy="53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7" name="Line 14"/>
            <p:cNvSpPr>
              <a:spLocks noChangeShapeType="1"/>
            </p:cNvSpPr>
            <p:nvPr/>
          </p:nvSpPr>
          <p:spPr bwMode="auto">
            <a:xfrm flipH="1" flipV="1">
              <a:off x="741" y="799"/>
              <a:ext cx="2479" cy="66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8" name="Oval 97"/>
            <p:cNvSpPr>
              <a:spLocks noChangeArrowheads="1"/>
            </p:cNvSpPr>
            <p:nvPr/>
          </p:nvSpPr>
          <p:spPr bwMode="auto">
            <a:xfrm>
              <a:off x="474" y="1414"/>
              <a:ext cx="534" cy="534"/>
            </a:xfrm>
            <a:prstGeom prst="ellipse">
              <a:avLst/>
            </a:prstGeom>
            <a:solidFill>
              <a:srgbClr val="92D050"/>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fontAlgn="auto">
                <a:spcBef>
                  <a:spcPts val="0"/>
                </a:spcBef>
                <a:spcAft>
                  <a:spcPts val="0"/>
                </a:spcAft>
                <a:defRPr/>
              </a:pPr>
              <a:endParaRPr lang="en-GB"/>
            </a:p>
          </p:txBody>
        </p:sp>
        <p:sp>
          <p:nvSpPr>
            <p:cNvPr id="99" name="Oval 4"/>
            <p:cNvSpPr>
              <a:spLocks noChangeArrowheads="1"/>
            </p:cNvSpPr>
            <p:nvPr/>
          </p:nvSpPr>
          <p:spPr bwMode="auto">
            <a:xfrm>
              <a:off x="2898" y="1191"/>
              <a:ext cx="651" cy="654"/>
            </a:xfrm>
            <a:prstGeom prst="ellipse">
              <a:avLst/>
            </a:prstGeom>
            <a:solidFill>
              <a:srgbClr val="00F26D"/>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0" name="Oval 4"/>
            <p:cNvSpPr>
              <a:spLocks noChangeArrowheads="1"/>
            </p:cNvSpPr>
            <p:nvPr/>
          </p:nvSpPr>
          <p:spPr bwMode="auto">
            <a:xfrm>
              <a:off x="1008" y="2658"/>
              <a:ext cx="455" cy="457"/>
            </a:xfrm>
            <a:prstGeom prst="ellipse">
              <a:avLst/>
            </a:prstGeom>
            <a:solidFill>
              <a:srgbClr val="4BC161"/>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1" name="Oval 4"/>
            <p:cNvSpPr>
              <a:spLocks noChangeArrowheads="1"/>
            </p:cNvSpPr>
            <p:nvPr/>
          </p:nvSpPr>
          <p:spPr bwMode="auto">
            <a:xfrm>
              <a:off x="3107" y="2368"/>
              <a:ext cx="883" cy="887"/>
            </a:xfrm>
            <a:prstGeom prst="ellipse">
              <a:avLst/>
            </a:prstGeom>
            <a:solidFill>
              <a:srgbClr val="35C178"/>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2" name="Oval 4"/>
            <p:cNvSpPr>
              <a:spLocks noChangeArrowheads="1"/>
            </p:cNvSpPr>
            <p:nvPr/>
          </p:nvSpPr>
          <p:spPr bwMode="auto">
            <a:xfrm>
              <a:off x="474" y="488"/>
              <a:ext cx="700" cy="705"/>
            </a:xfrm>
            <a:prstGeom prst="ellipse">
              <a:avLst/>
            </a:prstGeom>
            <a:solidFill>
              <a:srgbClr val="00B050"/>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fontAlgn="auto">
                <a:spcBef>
                  <a:spcPts val="0"/>
                </a:spcBef>
                <a:spcAft>
                  <a:spcPts val="0"/>
                </a:spcAft>
                <a:defRPr/>
              </a:pPr>
              <a:endParaRPr lang="en-GB"/>
            </a:p>
          </p:txBody>
        </p:sp>
      </p:grpSp>
      <p:sp>
        <p:nvSpPr>
          <p:cNvPr id="103" name="TextBox 102"/>
          <p:cNvSpPr txBox="1"/>
          <p:nvPr/>
        </p:nvSpPr>
        <p:spPr>
          <a:xfrm>
            <a:off x="3217235" y="3672442"/>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04" name="Right Arrow 103"/>
          <p:cNvSpPr/>
          <p:nvPr/>
        </p:nvSpPr>
        <p:spPr>
          <a:xfrm>
            <a:off x="3048000" y="4502448"/>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15</a:t>
            </a:fld>
            <a:endParaRPr lang="en-US" dirty="0">
              <a:solidFill>
                <a:schemeClr val="tx1"/>
              </a:solidFill>
            </a:endParaRPr>
          </a:p>
        </p:txBody>
      </p:sp>
      <p:pic>
        <p:nvPicPr>
          <p:cNvPr id="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497230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2"/>
          <p:cNvSpPr txBox="1">
            <a:spLocks noChangeArrowheads="1"/>
          </p:cNvSpPr>
          <p:nvPr/>
        </p:nvSpPr>
        <p:spPr bwMode="auto">
          <a:xfrm>
            <a:off x="0" y="76008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3200" dirty="0" smtClean="0">
              <a:solidFill>
                <a:srgbClr val="000000"/>
              </a:solidFill>
              <a:latin typeface="Times New Roman" pitchFamily="16" charset="0"/>
              <a:cs typeface="Times New Roman" pitchFamily="16" charset="0"/>
            </a:endParaRPr>
          </a:p>
          <a:p>
            <a:pPr algn="ctr" eaLnBrk="1"/>
            <a:r>
              <a:rPr lang="en-US" altLang="x-none" sz="3200" dirty="0" smtClean="0">
                <a:solidFill>
                  <a:srgbClr val="000000"/>
                </a:solidFill>
                <a:latin typeface="Times New Roman" pitchFamily="16" charset="0"/>
                <a:cs typeface="Times New Roman" pitchFamily="16" charset="0"/>
              </a:rPr>
              <a:t>Are ontologies fit for purpose to navigate an ecological knowledge and data-space?  </a:t>
            </a:r>
          </a:p>
          <a:p>
            <a:pPr algn="ctr" eaLnBrk="1">
              <a:buClrTx/>
              <a:buFontTx/>
              <a:buNone/>
            </a:pPr>
            <a:endParaRPr lang="en-US" altLang="x-none" sz="3200" dirty="0">
              <a:solidFill>
                <a:srgbClr val="000000"/>
              </a:solidFill>
              <a:latin typeface="Times New Roman" pitchFamily="16" charset="0"/>
              <a:cs typeface="Times New Roman" pitchFamily="16" charset="0"/>
            </a:endParaRPr>
          </a:p>
        </p:txBody>
      </p:sp>
      <p:sp>
        <p:nvSpPr>
          <p:cNvPr id="9" name="Right Arrow 8"/>
          <p:cNvSpPr/>
          <p:nvPr/>
        </p:nvSpPr>
        <p:spPr>
          <a:xfrm rot="6209628">
            <a:off x="1570995" y="2424569"/>
            <a:ext cx="1299399" cy="29268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8754" y="2386247"/>
            <a:ext cx="1905000" cy="369332"/>
          </a:xfrm>
          <a:prstGeom prst="rect">
            <a:avLst/>
          </a:prstGeom>
          <a:noFill/>
        </p:spPr>
        <p:txBody>
          <a:bodyPr wrap="square" rtlCol="0">
            <a:spAutoFit/>
          </a:bodyPr>
          <a:lstStyle/>
          <a:p>
            <a:r>
              <a:rPr lang="en-US" dirty="0" smtClean="0">
                <a:solidFill>
                  <a:srgbClr val="C00000"/>
                </a:solidFill>
                <a:latin typeface="Times New Roman" pitchFamily="18" charset="0"/>
                <a:cs typeface="Times New Roman" pitchFamily="18" charset="0"/>
              </a:rPr>
              <a:t>Evaluate with</a:t>
            </a:r>
            <a:endParaRPr lang="en-US" sz="2800" dirty="0">
              <a:solidFill>
                <a:srgbClr val="C00000"/>
              </a:solidFill>
              <a:latin typeface="Times New Roman" pitchFamily="18" charset="0"/>
              <a:cs typeface="Times New Roman" pitchFamily="18" charset="0"/>
            </a:endParaRPr>
          </a:p>
        </p:txBody>
      </p:sp>
      <p:sp>
        <p:nvSpPr>
          <p:cNvPr id="14" name="Oval 13"/>
          <p:cNvSpPr/>
          <p:nvPr/>
        </p:nvSpPr>
        <p:spPr>
          <a:xfrm>
            <a:off x="609600" y="3200400"/>
            <a:ext cx="2133600" cy="1066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Times New Roman" pitchFamily="18" charset="0"/>
                <a:cs typeface="Times New Roman" pitchFamily="18" charset="0"/>
              </a:rPr>
              <a:t>competency questions</a:t>
            </a:r>
          </a:p>
        </p:txBody>
      </p:sp>
      <p:sp>
        <p:nvSpPr>
          <p:cNvPr id="11"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16</a:t>
            </a:fld>
            <a:endParaRPr lang="en-US" dirty="0">
              <a:solidFill>
                <a:schemeClr val="tx1"/>
              </a:solidFill>
            </a:endParaRPr>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93244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2"/>
          <p:cNvSpPr txBox="1">
            <a:spLocks noChangeArrowheads="1"/>
          </p:cNvSpPr>
          <p:nvPr/>
        </p:nvSpPr>
        <p:spPr bwMode="auto">
          <a:xfrm>
            <a:off x="0" y="76008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3200" dirty="0" smtClean="0">
              <a:solidFill>
                <a:srgbClr val="000000"/>
              </a:solidFill>
              <a:latin typeface="Times New Roman" pitchFamily="16" charset="0"/>
              <a:cs typeface="Times New Roman" pitchFamily="16" charset="0"/>
            </a:endParaRPr>
          </a:p>
          <a:p>
            <a:pPr algn="ctr" eaLnBrk="1"/>
            <a:r>
              <a:rPr lang="en-US" altLang="x-none" sz="3200" dirty="0" smtClean="0">
                <a:solidFill>
                  <a:srgbClr val="000000"/>
                </a:solidFill>
                <a:latin typeface="Times New Roman" pitchFamily="16" charset="0"/>
                <a:cs typeface="Times New Roman" pitchFamily="16" charset="0"/>
              </a:rPr>
              <a:t>Are ontologies fit for purpose to navigate an ecological knowledge and data-space?  </a:t>
            </a:r>
          </a:p>
          <a:p>
            <a:pPr algn="ctr" eaLnBrk="1">
              <a:buClrTx/>
              <a:buFontTx/>
              <a:buNone/>
            </a:pPr>
            <a:endParaRPr lang="en-US" altLang="x-none" sz="3200" dirty="0">
              <a:solidFill>
                <a:srgbClr val="000000"/>
              </a:solidFill>
              <a:latin typeface="Times New Roman" pitchFamily="16" charset="0"/>
              <a:cs typeface="Times New Roman" pitchFamily="16" charset="0"/>
            </a:endParaRPr>
          </a:p>
        </p:txBody>
      </p:sp>
      <p:sp>
        <p:nvSpPr>
          <p:cNvPr id="9" name="Right Arrow 8"/>
          <p:cNvSpPr/>
          <p:nvPr/>
        </p:nvSpPr>
        <p:spPr>
          <a:xfrm rot="6209628">
            <a:off x="1570995" y="2424569"/>
            <a:ext cx="1299399" cy="29268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8754" y="2386247"/>
            <a:ext cx="1905000" cy="369332"/>
          </a:xfrm>
          <a:prstGeom prst="rect">
            <a:avLst/>
          </a:prstGeom>
          <a:noFill/>
        </p:spPr>
        <p:txBody>
          <a:bodyPr wrap="square" rtlCol="0">
            <a:spAutoFit/>
          </a:bodyPr>
          <a:lstStyle/>
          <a:p>
            <a:r>
              <a:rPr lang="en-US" dirty="0" smtClean="0">
                <a:solidFill>
                  <a:srgbClr val="C00000"/>
                </a:solidFill>
                <a:latin typeface="Times New Roman" pitchFamily="18" charset="0"/>
                <a:cs typeface="Times New Roman" pitchFamily="18" charset="0"/>
              </a:rPr>
              <a:t>Evaluate with</a:t>
            </a:r>
            <a:endParaRPr lang="en-US" sz="2800" dirty="0">
              <a:solidFill>
                <a:srgbClr val="C00000"/>
              </a:solidFill>
              <a:latin typeface="Times New Roman" pitchFamily="18" charset="0"/>
              <a:cs typeface="Times New Roman" pitchFamily="18" charset="0"/>
            </a:endParaRPr>
          </a:p>
        </p:txBody>
      </p:sp>
      <p:sp>
        <p:nvSpPr>
          <p:cNvPr id="14" name="Oval 13"/>
          <p:cNvSpPr/>
          <p:nvPr/>
        </p:nvSpPr>
        <p:spPr>
          <a:xfrm>
            <a:off x="609600" y="3200400"/>
            <a:ext cx="2133600" cy="1066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Times New Roman" pitchFamily="18" charset="0"/>
                <a:cs typeface="Times New Roman" pitchFamily="18" charset="0"/>
              </a:rPr>
              <a:t>competency questions</a:t>
            </a:r>
          </a:p>
        </p:txBody>
      </p:sp>
      <p:sp>
        <p:nvSpPr>
          <p:cNvPr id="11"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17</a:t>
            </a:fld>
            <a:endParaRPr lang="en-US" dirty="0">
              <a:solidFill>
                <a:schemeClr val="tx1"/>
              </a:solidFill>
            </a:endParaRPr>
          </a:p>
        </p:txBody>
      </p:sp>
      <p:sp>
        <p:nvSpPr>
          <p:cNvPr id="12" name="Rectangular Callout 11"/>
          <p:cNvSpPr/>
          <p:nvPr/>
        </p:nvSpPr>
        <p:spPr>
          <a:xfrm>
            <a:off x="457200" y="5257800"/>
            <a:ext cx="2133600" cy="1229871"/>
          </a:xfrm>
          <a:prstGeom prst="wedgeRectCallout">
            <a:avLst>
              <a:gd name="adj1" fmla="val -7269"/>
              <a:gd name="adj2" fmla="val -1306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accent1"/>
                </a:solidFill>
                <a:latin typeface="Times New Roman" pitchFamily="18" charset="0"/>
                <a:cs typeface="Times New Roman" pitchFamily="18" charset="0"/>
              </a:rPr>
              <a:t>Test interaction of knowledge graph and data sets</a:t>
            </a:r>
            <a:endParaRPr lang="en-US" sz="2000" dirty="0">
              <a:solidFill>
                <a:schemeClr val="accent1"/>
              </a:solidFill>
              <a:latin typeface="Times New Roman" pitchFamily="18" charset="0"/>
              <a:cs typeface="Times New Roman" pitchFamily="18" charset="0"/>
            </a:endParaRP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352771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2"/>
          <p:cNvSpPr txBox="1">
            <a:spLocks noChangeArrowheads="1"/>
          </p:cNvSpPr>
          <p:nvPr/>
        </p:nvSpPr>
        <p:spPr bwMode="auto">
          <a:xfrm>
            <a:off x="0" y="76008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3200" dirty="0" smtClean="0">
              <a:solidFill>
                <a:srgbClr val="000000"/>
              </a:solidFill>
              <a:latin typeface="Times New Roman" pitchFamily="16" charset="0"/>
              <a:cs typeface="Times New Roman" pitchFamily="16" charset="0"/>
            </a:endParaRPr>
          </a:p>
          <a:p>
            <a:pPr algn="ctr" eaLnBrk="1"/>
            <a:r>
              <a:rPr lang="en-US" altLang="x-none" sz="3200" dirty="0" smtClean="0">
                <a:solidFill>
                  <a:srgbClr val="000000"/>
                </a:solidFill>
                <a:latin typeface="Times New Roman" pitchFamily="16" charset="0"/>
                <a:cs typeface="Times New Roman" pitchFamily="16" charset="0"/>
              </a:rPr>
              <a:t>Are ontologies fit for purpose to navigate an ecological knowledge and data-space?  </a:t>
            </a:r>
          </a:p>
          <a:p>
            <a:pPr algn="ctr" eaLnBrk="1">
              <a:buClrTx/>
              <a:buFontTx/>
              <a:buNone/>
            </a:pPr>
            <a:endParaRPr lang="en-US" altLang="x-none" sz="3200" dirty="0">
              <a:solidFill>
                <a:srgbClr val="000000"/>
              </a:solidFill>
              <a:latin typeface="Times New Roman" pitchFamily="16" charset="0"/>
              <a:cs typeface="Times New Roman" pitchFamily="16" charset="0"/>
            </a:endParaRPr>
          </a:p>
        </p:txBody>
      </p:sp>
      <p:sp>
        <p:nvSpPr>
          <p:cNvPr id="9" name="Right Arrow 8"/>
          <p:cNvSpPr/>
          <p:nvPr/>
        </p:nvSpPr>
        <p:spPr>
          <a:xfrm rot="6209628">
            <a:off x="1570995" y="2424569"/>
            <a:ext cx="1299399" cy="29268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8754" y="2386247"/>
            <a:ext cx="1905000" cy="369332"/>
          </a:xfrm>
          <a:prstGeom prst="rect">
            <a:avLst/>
          </a:prstGeom>
          <a:noFill/>
        </p:spPr>
        <p:txBody>
          <a:bodyPr wrap="square" rtlCol="0">
            <a:spAutoFit/>
          </a:bodyPr>
          <a:lstStyle/>
          <a:p>
            <a:r>
              <a:rPr lang="en-US" dirty="0" smtClean="0">
                <a:solidFill>
                  <a:srgbClr val="C00000"/>
                </a:solidFill>
                <a:latin typeface="Times New Roman" pitchFamily="18" charset="0"/>
                <a:cs typeface="Times New Roman" pitchFamily="18" charset="0"/>
              </a:rPr>
              <a:t>Evaluate with</a:t>
            </a:r>
            <a:endParaRPr lang="en-US" sz="2800" dirty="0">
              <a:solidFill>
                <a:srgbClr val="C00000"/>
              </a:solidFill>
              <a:latin typeface="Times New Roman" pitchFamily="18" charset="0"/>
              <a:cs typeface="Times New Roman" pitchFamily="18" charset="0"/>
            </a:endParaRPr>
          </a:p>
        </p:txBody>
      </p:sp>
      <p:sp>
        <p:nvSpPr>
          <p:cNvPr id="14" name="Oval 13"/>
          <p:cNvSpPr/>
          <p:nvPr/>
        </p:nvSpPr>
        <p:spPr>
          <a:xfrm>
            <a:off x="609600" y="3200400"/>
            <a:ext cx="2133600" cy="1066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Times New Roman" pitchFamily="18" charset="0"/>
                <a:cs typeface="Times New Roman" pitchFamily="18" charset="0"/>
              </a:rPr>
              <a:t>competency questions</a:t>
            </a:r>
          </a:p>
        </p:txBody>
      </p:sp>
      <p:sp>
        <p:nvSpPr>
          <p:cNvPr id="13" name="Left Brace 12"/>
          <p:cNvSpPr/>
          <p:nvPr/>
        </p:nvSpPr>
        <p:spPr>
          <a:xfrm>
            <a:off x="2590800" y="2570913"/>
            <a:ext cx="838200" cy="3301822"/>
          </a:xfrm>
          <a:prstGeom prst="leftBrace">
            <a:avLst>
              <a:gd name="adj1" fmla="val 38727"/>
              <a:gd name="adj2" fmla="val 383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ular Callout 14"/>
          <p:cNvSpPr/>
          <p:nvPr/>
        </p:nvSpPr>
        <p:spPr>
          <a:xfrm>
            <a:off x="457200" y="5257800"/>
            <a:ext cx="2133600" cy="1229871"/>
          </a:xfrm>
          <a:prstGeom prst="wedgeRectCallout">
            <a:avLst>
              <a:gd name="adj1" fmla="val -7269"/>
              <a:gd name="adj2" fmla="val -1306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accent1"/>
                </a:solidFill>
                <a:latin typeface="Times New Roman" pitchFamily="18" charset="0"/>
                <a:cs typeface="Times New Roman" pitchFamily="18" charset="0"/>
              </a:rPr>
              <a:t>Test interaction of knowledge graph and data sets</a:t>
            </a:r>
            <a:endParaRPr lang="en-US" sz="2000" dirty="0">
              <a:solidFill>
                <a:schemeClr val="accent1"/>
              </a:solidFill>
              <a:latin typeface="Times New Roman" pitchFamily="18" charset="0"/>
              <a:cs typeface="Times New Roman" pitchFamily="18" charset="0"/>
            </a:endParaRPr>
          </a:p>
        </p:txBody>
      </p:sp>
      <p:sp>
        <p:nvSpPr>
          <p:cNvPr id="1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18</a:t>
            </a:fld>
            <a:endParaRPr lang="en-US" dirty="0">
              <a:solidFill>
                <a:schemeClr val="tx1"/>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00477625"/>
              </p:ext>
            </p:extLst>
          </p:nvPr>
        </p:nvGraphicFramePr>
        <p:xfrm>
          <a:off x="3441700" y="2286000"/>
          <a:ext cx="5549900" cy="4328160"/>
        </p:xfrm>
        <a:graphic>
          <a:graphicData uri="http://schemas.openxmlformats.org/drawingml/2006/table">
            <a:tbl>
              <a:tblPr firstRow="1" bandRow="1">
                <a:tableStyleId>{2D5ABB26-0587-4C30-8999-92F81FD0307C}</a:tableStyleId>
              </a:tblPr>
              <a:tblGrid>
                <a:gridCol w="554990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latin typeface="Times New Roman" pitchFamily="18" charset="0"/>
                          <a:cs typeface="Times New Roman" pitchFamily="18" charset="0"/>
                        </a:rPr>
                        <a:t>Q1)</a:t>
                      </a:r>
                      <a:r>
                        <a:rPr lang="en-US" sz="2000" b="1" baseline="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What are the relative proportions of </a:t>
                      </a:r>
                      <a:r>
                        <a:rPr lang="en-US" sz="2000" b="1" dirty="0" smtClean="0">
                          <a:solidFill>
                            <a:srgbClr val="C00000"/>
                          </a:solidFill>
                          <a:latin typeface="Times New Roman" pitchFamily="18" charset="0"/>
                          <a:cs typeface="Times New Roman" pitchFamily="18" charset="0"/>
                        </a:rPr>
                        <a:t>oxidation-reduction process</a:t>
                      </a:r>
                      <a:r>
                        <a:rPr lang="en-US" sz="2000" b="1" dirty="0" smtClean="0">
                          <a:latin typeface="Times New Roman" pitchFamily="18" charset="0"/>
                          <a:cs typeface="Times New Roman" pitchFamily="18" charset="0"/>
                        </a:rPr>
                        <a:t> genes in marine biomes?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dirty="0" smtClean="0">
                        <a:latin typeface="Times New Roman" pitchFamily="18" charset="0"/>
                        <a:cs typeface="Times New Roman" pitchFamily="18"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latin typeface="Times New Roman" pitchFamily="18" charset="0"/>
                          <a:cs typeface="Times New Roman" pitchFamily="18" charset="0"/>
                        </a:rPr>
                        <a:t>Q2)</a:t>
                      </a:r>
                      <a:r>
                        <a:rPr lang="en-US" sz="2000" b="1" baseline="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What </a:t>
                      </a:r>
                      <a:r>
                        <a:rPr lang="en-US" sz="2000" b="1" dirty="0" smtClean="0">
                          <a:solidFill>
                            <a:srgbClr val="C00000"/>
                          </a:solidFill>
                          <a:latin typeface="Times New Roman" pitchFamily="18" charset="0"/>
                          <a:cs typeface="Times New Roman" pitchFamily="18" charset="0"/>
                        </a:rPr>
                        <a:t>biological processes </a:t>
                      </a:r>
                      <a:r>
                        <a:rPr lang="en-US" sz="2000" b="1" dirty="0" smtClean="0">
                          <a:latin typeface="Times New Roman" pitchFamily="18" charset="0"/>
                          <a:cs typeface="Times New Roman" pitchFamily="18" charset="0"/>
                        </a:rPr>
                        <a:t>differentiate marine benthic biomes?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dirty="0" smtClean="0">
                        <a:latin typeface="Times New Roman" pitchFamily="18" charset="0"/>
                        <a:cs typeface="Times New Roman" pitchFamily="18"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latin typeface="Times New Roman" pitchFamily="18" charset="0"/>
                          <a:cs typeface="Times New Roman" pitchFamily="18" charset="0"/>
                        </a:rPr>
                        <a:t>Q3)</a:t>
                      </a:r>
                      <a:r>
                        <a:rPr lang="en-US" sz="2000" b="1" baseline="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What </a:t>
                      </a:r>
                      <a:r>
                        <a:rPr lang="en-US" sz="2000" b="1" dirty="0" smtClean="0">
                          <a:solidFill>
                            <a:srgbClr val="C00000"/>
                          </a:solidFill>
                          <a:latin typeface="Times New Roman" pitchFamily="18" charset="0"/>
                          <a:cs typeface="Times New Roman" pitchFamily="18" charset="0"/>
                        </a:rPr>
                        <a:t>cellular amino acid biosynthetic processes </a:t>
                      </a:r>
                      <a:r>
                        <a:rPr lang="en-US" sz="2000" b="1" dirty="0" smtClean="0">
                          <a:latin typeface="Times New Roman" pitchFamily="18" charset="0"/>
                          <a:cs typeface="Times New Roman" pitchFamily="18" charset="0"/>
                        </a:rPr>
                        <a:t>differentiate marine benthic biomes?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dirty="0" smtClean="0">
                        <a:latin typeface="Times New Roman" pitchFamily="18" charset="0"/>
                        <a:cs typeface="Times New Roman" pitchFamily="18"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latin typeface="Times New Roman" pitchFamily="18" charset="0"/>
                          <a:cs typeface="Times New Roman" pitchFamily="18" charset="0"/>
                        </a:rPr>
                        <a:t>Q4)</a:t>
                      </a:r>
                      <a:r>
                        <a:rPr lang="en-US" sz="2000" b="1" baseline="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What </a:t>
                      </a:r>
                      <a:r>
                        <a:rPr lang="en-US" sz="2000" b="1" dirty="0" smtClean="0">
                          <a:solidFill>
                            <a:srgbClr val="C00000"/>
                          </a:solidFill>
                          <a:latin typeface="Times New Roman" pitchFamily="18" charset="0"/>
                          <a:cs typeface="Times New Roman" pitchFamily="18" charset="0"/>
                        </a:rPr>
                        <a:t>serine family amino acid biosynthetic processes </a:t>
                      </a:r>
                      <a:r>
                        <a:rPr lang="en-US" sz="2000" b="1" dirty="0" smtClean="0">
                          <a:latin typeface="Times New Roman" pitchFamily="18" charset="0"/>
                          <a:cs typeface="Times New Roman" pitchFamily="18" charset="0"/>
                        </a:rPr>
                        <a:t>differentiate marine benthic biomes?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dirty="0" smtClean="0">
                        <a:latin typeface="Times New Roman" pitchFamily="18" charset="0"/>
                        <a:cs typeface="Times New Roman" pitchFamily="18" charset="0"/>
                      </a:endParaRPr>
                    </a:p>
                  </a:txBody>
                  <a:tcPr/>
                </a:tc>
              </a:tr>
            </a:tbl>
          </a:graphicData>
        </a:graphic>
      </p:graphicFrame>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18576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 name="Line 50"/>
          <p:cNvSpPr>
            <a:spLocks noChangeShapeType="1"/>
          </p:cNvSpPr>
          <p:nvPr/>
        </p:nvSpPr>
        <p:spPr bwMode="auto">
          <a:xfrm flipH="1">
            <a:off x="6606107" y="3192417"/>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1" name="Line 49"/>
          <p:cNvSpPr>
            <a:spLocks noChangeShapeType="1"/>
          </p:cNvSpPr>
          <p:nvPr/>
        </p:nvSpPr>
        <p:spPr bwMode="auto">
          <a:xfrm>
            <a:off x="5377836" y="2322309"/>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Line 45"/>
          <p:cNvSpPr>
            <a:spLocks noChangeShapeType="1"/>
          </p:cNvSpPr>
          <p:nvPr/>
        </p:nvSpPr>
        <p:spPr bwMode="auto">
          <a:xfrm flipH="1" flipV="1">
            <a:off x="1907560" y="1375747"/>
            <a:ext cx="409972"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Line 46"/>
          <p:cNvSpPr>
            <a:spLocks noChangeShapeType="1"/>
          </p:cNvSpPr>
          <p:nvPr/>
        </p:nvSpPr>
        <p:spPr bwMode="auto">
          <a:xfrm>
            <a:off x="2326018" y="2086566"/>
            <a:ext cx="1106487" cy="3857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 name="Line 48"/>
          <p:cNvSpPr>
            <a:spLocks noChangeShapeType="1"/>
          </p:cNvSpPr>
          <p:nvPr/>
        </p:nvSpPr>
        <p:spPr bwMode="auto">
          <a:xfrm flipV="1">
            <a:off x="2045615" y="1183659"/>
            <a:ext cx="954087" cy="7143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Line 49"/>
          <p:cNvSpPr>
            <a:spLocks noChangeShapeType="1"/>
          </p:cNvSpPr>
          <p:nvPr/>
        </p:nvSpPr>
        <p:spPr bwMode="auto">
          <a:xfrm>
            <a:off x="5964984" y="2912903"/>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50"/>
          <p:cNvSpPr>
            <a:spLocks noChangeShapeType="1"/>
          </p:cNvSpPr>
          <p:nvPr/>
        </p:nvSpPr>
        <p:spPr bwMode="auto">
          <a:xfrm flipH="1">
            <a:off x="5934821" y="2520790"/>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Line 52"/>
          <p:cNvSpPr>
            <a:spLocks noChangeShapeType="1"/>
          </p:cNvSpPr>
          <p:nvPr/>
        </p:nvSpPr>
        <p:spPr bwMode="auto">
          <a:xfrm flipH="1">
            <a:off x="707635" y="1375747"/>
            <a:ext cx="933415"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Line 54"/>
          <p:cNvSpPr>
            <a:spLocks noChangeShapeType="1"/>
          </p:cNvSpPr>
          <p:nvPr/>
        </p:nvSpPr>
        <p:spPr bwMode="auto">
          <a:xfrm flipH="1">
            <a:off x="1398164" y="2117905"/>
            <a:ext cx="994629" cy="395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Oval 4"/>
          <p:cNvSpPr>
            <a:spLocks noChangeArrowheads="1"/>
          </p:cNvSpPr>
          <p:nvPr/>
        </p:nvSpPr>
        <p:spPr bwMode="auto">
          <a:xfrm>
            <a:off x="1156865" y="2283005"/>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2" name="Oval 4"/>
          <p:cNvSpPr>
            <a:spLocks noChangeArrowheads="1"/>
          </p:cNvSpPr>
          <p:nvPr/>
        </p:nvSpPr>
        <p:spPr bwMode="auto">
          <a:xfrm>
            <a:off x="6315821" y="2277858"/>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3" name="Oval 4"/>
          <p:cNvSpPr>
            <a:spLocks noChangeArrowheads="1"/>
          </p:cNvSpPr>
          <p:nvPr/>
        </p:nvSpPr>
        <p:spPr bwMode="auto">
          <a:xfrm>
            <a:off x="228600" y="1791291"/>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4" name="Oval 4"/>
          <p:cNvSpPr>
            <a:spLocks noChangeArrowheads="1"/>
          </p:cNvSpPr>
          <p:nvPr/>
        </p:nvSpPr>
        <p:spPr bwMode="auto">
          <a:xfrm>
            <a:off x="2923502" y="1010596"/>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5" name="Oval 4"/>
          <p:cNvSpPr>
            <a:spLocks noChangeArrowheads="1"/>
          </p:cNvSpPr>
          <p:nvPr/>
        </p:nvSpPr>
        <p:spPr bwMode="auto">
          <a:xfrm>
            <a:off x="5572906" y="270414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6" name="Oval 4"/>
          <p:cNvSpPr>
            <a:spLocks noChangeArrowheads="1"/>
          </p:cNvSpPr>
          <p:nvPr/>
        </p:nvSpPr>
        <p:spPr bwMode="auto">
          <a:xfrm>
            <a:off x="1394702" y="838200"/>
            <a:ext cx="741370" cy="695569"/>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7" name="Oval 4"/>
          <p:cNvSpPr>
            <a:spLocks noChangeArrowheads="1"/>
          </p:cNvSpPr>
          <p:nvPr/>
        </p:nvSpPr>
        <p:spPr bwMode="auto">
          <a:xfrm>
            <a:off x="6421043" y="3464047"/>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8" name="Oval 4"/>
          <p:cNvSpPr>
            <a:spLocks noChangeArrowheads="1"/>
          </p:cNvSpPr>
          <p:nvPr/>
        </p:nvSpPr>
        <p:spPr bwMode="auto">
          <a:xfrm>
            <a:off x="2023844" y="1724999"/>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9" name="Oval 4"/>
          <p:cNvSpPr>
            <a:spLocks noChangeArrowheads="1"/>
          </p:cNvSpPr>
          <p:nvPr/>
        </p:nvSpPr>
        <p:spPr bwMode="auto">
          <a:xfrm>
            <a:off x="3190411" y="2227853"/>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4" name="Line 49"/>
          <p:cNvSpPr>
            <a:spLocks noChangeShapeType="1"/>
          </p:cNvSpPr>
          <p:nvPr/>
        </p:nvSpPr>
        <p:spPr bwMode="auto">
          <a:xfrm flipH="1">
            <a:off x="7248627" y="2248193"/>
            <a:ext cx="418766" cy="88219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Oval 4"/>
          <p:cNvSpPr>
            <a:spLocks noChangeArrowheads="1"/>
          </p:cNvSpPr>
          <p:nvPr/>
        </p:nvSpPr>
        <p:spPr bwMode="auto">
          <a:xfrm>
            <a:off x="7411443" y="201115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23" name="Oval 4"/>
          <p:cNvSpPr>
            <a:spLocks noChangeArrowheads="1"/>
          </p:cNvSpPr>
          <p:nvPr/>
        </p:nvSpPr>
        <p:spPr bwMode="auto">
          <a:xfrm>
            <a:off x="7052350" y="299393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6" name="Oval 4"/>
          <p:cNvSpPr>
            <a:spLocks noChangeArrowheads="1"/>
          </p:cNvSpPr>
          <p:nvPr/>
        </p:nvSpPr>
        <p:spPr bwMode="auto">
          <a:xfrm>
            <a:off x="5089353" y="1975437"/>
            <a:ext cx="631717" cy="54535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877" y="1118257"/>
            <a:ext cx="4431437" cy="67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r="23494"/>
          <a:stretch>
            <a:fillRect/>
          </a:stretch>
        </p:blipFill>
        <p:spPr bwMode="auto">
          <a:xfrm>
            <a:off x="583185" y="2885521"/>
            <a:ext cx="1626615" cy="107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152400" y="4482846"/>
            <a:ext cx="1195734" cy="1797684"/>
            <a:chOff x="2154092" y="782314"/>
            <a:chExt cx="2951308" cy="3577814"/>
          </a:xfrm>
        </p:grpSpPr>
        <p:grpSp>
          <p:nvGrpSpPr>
            <p:cNvPr id="31" name="Group 30"/>
            <p:cNvGrpSpPr/>
            <p:nvPr/>
          </p:nvGrpSpPr>
          <p:grpSpPr>
            <a:xfrm>
              <a:off x="2209800" y="1601688"/>
              <a:ext cx="2895600" cy="2758440"/>
              <a:chOff x="1752600" y="1586448"/>
              <a:chExt cx="2895600" cy="2758440"/>
            </a:xfrm>
          </p:grpSpPr>
          <p:grpSp>
            <p:nvGrpSpPr>
              <p:cNvPr id="34" name="Group 33"/>
              <p:cNvGrpSpPr/>
              <p:nvPr/>
            </p:nvGrpSpPr>
            <p:grpSpPr>
              <a:xfrm>
                <a:off x="1752600" y="1586448"/>
                <a:ext cx="2895600" cy="2758440"/>
                <a:chOff x="685800" y="975360"/>
                <a:chExt cx="2895600" cy="2758440"/>
              </a:xfrm>
            </p:grpSpPr>
            <p:sp>
              <p:nvSpPr>
                <p:cNvPr id="39" name="Rectangle 38"/>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35" name="TextBox 34"/>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6" name="TextBox 35"/>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37" name="TextBox 36"/>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8" name="TextBox 37"/>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32" name="Straight Connector 31"/>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54092" y="782314"/>
              <a:ext cx="2428988"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data1:</a:t>
              </a:r>
              <a:endParaRPr lang="en-US" b="1" dirty="0">
                <a:latin typeface="Times New Roman" pitchFamily="18" charset="0"/>
                <a:cs typeface="Times New Roman" pitchFamily="18" charset="0"/>
              </a:endParaRPr>
            </a:p>
          </p:txBody>
        </p:sp>
      </p:grpSp>
      <p:grpSp>
        <p:nvGrpSpPr>
          <p:cNvPr id="82" name="Group 81"/>
          <p:cNvGrpSpPr/>
          <p:nvPr/>
        </p:nvGrpSpPr>
        <p:grpSpPr>
          <a:xfrm>
            <a:off x="2438398" y="4492043"/>
            <a:ext cx="1195734" cy="1797684"/>
            <a:chOff x="2154092" y="782314"/>
            <a:chExt cx="2951308" cy="3577814"/>
          </a:xfrm>
        </p:grpSpPr>
        <p:grpSp>
          <p:nvGrpSpPr>
            <p:cNvPr id="83" name="Group 82"/>
            <p:cNvGrpSpPr/>
            <p:nvPr/>
          </p:nvGrpSpPr>
          <p:grpSpPr>
            <a:xfrm>
              <a:off x="2209800" y="1601688"/>
              <a:ext cx="2895600" cy="2758440"/>
              <a:chOff x="1752600" y="1586448"/>
              <a:chExt cx="2895600" cy="2758440"/>
            </a:xfrm>
          </p:grpSpPr>
          <p:grpSp>
            <p:nvGrpSpPr>
              <p:cNvPr id="86" name="Group 85"/>
              <p:cNvGrpSpPr/>
              <p:nvPr/>
            </p:nvGrpSpPr>
            <p:grpSpPr>
              <a:xfrm>
                <a:off x="1752600" y="1586448"/>
                <a:ext cx="2895600" cy="2758440"/>
                <a:chOff x="685800" y="975360"/>
                <a:chExt cx="2895600" cy="2758440"/>
              </a:xfrm>
            </p:grpSpPr>
            <p:sp>
              <p:nvSpPr>
                <p:cNvPr id="91" name="Rectangle 90"/>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87" name="TextBox 86"/>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88" name="TextBox 87"/>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89" name="TextBox 88"/>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90" name="TextBox 89"/>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84" name="Straight Connector 83"/>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data2:</a:t>
              </a:r>
              <a:endParaRPr lang="en-US" b="1" dirty="0">
                <a:latin typeface="Times New Roman" pitchFamily="18" charset="0"/>
                <a:cs typeface="Times New Roman" pitchFamily="18" charset="0"/>
              </a:endParaRPr>
            </a:p>
          </p:txBody>
        </p:sp>
      </p:grpSp>
      <p:grpSp>
        <p:nvGrpSpPr>
          <p:cNvPr id="95" name="Group 94"/>
          <p:cNvGrpSpPr/>
          <p:nvPr/>
        </p:nvGrpSpPr>
        <p:grpSpPr>
          <a:xfrm>
            <a:off x="4747864" y="4492043"/>
            <a:ext cx="1195734" cy="1797684"/>
            <a:chOff x="2154092" y="782314"/>
            <a:chExt cx="2951308" cy="3577814"/>
          </a:xfrm>
        </p:grpSpPr>
        <p:grpSp>
          <p:nvGrpSpPr>
            <p:cNvPr id="96" name="Group 95"/>
            <p:cNvGrpSpPr/>
            <p:nvPr/>
          </p:nvGrpSpPr>
          <p:grpSpPr>
            <a:xfrm>
              <a:off x="2209800" y="1601688"/>
              <a:ext cx="2895600" cy="2758440"/>
              <a:chOff x="1752600" y="1586448"/>
              <a:chExt cx="2895600" cy="2758440"/>
            </a:xfrm>
          </p:grpSpPr>
          <p:grpSp>
            <p:nvGrpSpPr>
              <p:cNvPr id="99" name="Group 98"/>
              <p:cNvGrpSpPr/>
              <p:nvPr/>
            </p:nvGrpSpPr>
            <p:grpSpPr>
              <a:xfrm>
                <a:off x="1752600" y="1586448"/>
                <a:ext cx="2895600" cy="2758440"/>
                <a:chOff x="685800" y="975360"/>
                <a:chExt cx="2895600" cy="2758440"/>
              </a:xfrm>
            </p:grpSpPr>
            <p:sp>
              <p:nvSpPr>
                <p:cNvPr id="104" name="Rectangle 103"/>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00" name="TextBox 99"/>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1" name="TextBox 100"/>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02" name="TextBox 101"/>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3" name="TextBox 102"/>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97" name="Straight Connector 96"/>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data3:</a:t>
              </a:r>
              <a:endParaRPr lang="en-US" b="1" dirty="0">
                <a:latin typeface="Times New Roman" pitchFamily="18" charset="0"/>
                <a:cs typeface="Times New Roman" pitchFamily="18" charset="0"/>
              </a:endParaRPr>
            </a:p>
          </p:txBody>
        </p:sp>
      </p:grpSp>
      <p:grpSp>
        <p:nvGrpSpPr>
          <p:cNvPr id="108" name="Group 107"/>
          <p:cNvGrpSpPr/>
          <p:nvPr/>
        </p:nvGrpSpPr>
        <p:grpSpPr>
          <a:xfrm>
            <a:off x="7110063" y="4492043"/>
            <a:ext cx="1652937" cy="1797684"/>
            <a:chOff x="2154090" y="782314"/>
            <a:chExt cx="4079776" cy="3577814"/>
          </a:xfrm>
        </p:grpSpPr>
        <p:grpSp>
          <p:nvGrpSpPr>
            <p:cNvPr id="109" name="Group 108"/>
            <p:cNvGrpSpPr/>
            <p:nvPr/>
          </p:nvGrpSpPr>
          <p:grpSpPr>
            <a:xfrm>
              <a:off x="2209800" y="1601688"/>
              <a:ext cx="2895600" cy="2758440"/>
              <a:chOff x="1752600" y="1586448"/>
              <a:chExt cx="2895600" cy="2758440"/>
            </a:xfrm>
          </p:grpSpPr>
          <p:grpSp>
            <p:nvGrpSpPr>
              <p:cNvPr id="112" name="Group 111"/>
              <p:cNvGrpSpPr/>
              <p:nvPr/>
            </p:nvGrpSpPr>
            <p:grpSpPr>
              <a:xfrm>
                <a:off x="1752600" y="1586448"/>
                <a:ext cx="2895600" cy="2758440"/>
                <a:chOff x="685800" y="975360"/>
                <a:chExt cx="2895600" cy="2758440"/>
              </a:xfrm>
            </p:grpSpPr>
            <p:sp>
              <p:nvSpPr>
                <p:cNvPr id="117" name="Rectangle 116"/>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13" name="TextBox 112"/>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4" name="TextBox 113"/>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15" name="TextBox 114"/>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6" name="TextBox 115"/>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110" name="Straight Connector 109"/>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154090" y="782314"/>
              <a:ext cx="4079776" cy="735058"/>
            </a:xfrm>
            <a:prstGeom prst="rect">
              <a:avLst/>
            </a:prstGeom>
            <a:noFill/>
          </p:spPr>
          <p:txBody>
            <a:bodyPr wrap="square" rtlCol="0">
              <a:spAutoFit/>
            </a:bodyPr>
            <a:lstStyle/>
            <a:p>
              <a:r>
                <a:rPr lang="en-US" b="1" dirty="0" smtClean="0">
                  <a:latin typeface="Times New Roman" pitchFamily="18" charset="0"/>
                  <a:cs typeface="Times New Roman" pitchFamily="18" charset="0"/>
                </a:rPr>
                <a:t>data4:        …</a:t>
              </a:r>
              <a:endParaRPr lang="en-US" b="1" dirty="0">
                <a:latin typeface="Times New Roman" pitchFamily="18" charset="0"/>
                <a:cs typeface="Times New Roman" pitchFamily="18" charset="0"/>
              </a:endParaRPr>
            </a:p>
          </p:txBody>
        </p:sp>
      </p:grpSp>
      <p:sp>
        <p:nvSpPr>
          <p:cNvPr id="121" name="TextBox 120"/>
          <p:cNvSpPr txBox="1"/>
          <p:nvPr/>
        </p:nvSpPr>
        <p:spPr>
          <a:xfrm>
            <a:off x="4038600" y="19050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22" name="Line 97"/>
          <p:cNvSpPr>
            <a:spLocks noChangeShapeType="1"/>
          </p:cNvSpPr>
          <p:nvPr/>
        </p:nvSpPr>
        <p:spPr bwMode="auto">
          <a:xfrm flipH="1">
            <a:off x="3047548" y="2771955"/>
            <a:ext cx="246981" cy="171089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3" name="Line 97"/>
          <p:cNvSpPr>
            <a:spLocks noChangeShapeType="1"/>
          </p:cNvSpPr>
          <p:nvPr/>
        </p:nvSpPr>
        <p:spPr bwMode="auto">
          <a:xfrm flipH="1">
            <a:off x="3190410" y="2527480"/>
            <a:ext cx="2049506" cy="196456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6"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19</a:t>
            </a:fld>
            <a:endParaRPr lang="en-US" dirty="0">
              <a:solidFill>
                <a:schemeClr val="tx1"/>
              </a:solidFill>
            </a:endParaRPr>
          </a:p>
        </p:txBody>
      </p:sp>
      <p:pic>
        <p:nvPicPr>
          <p:cNvPr id="1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99597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 name="Text Box 2"/>
          <p:cNvSpPr txBox="1">
            <a:spLocks noChangeArrowheads="1"/>
          </p:cNvSpPr>
          <p:nvPr/>
        </p:nvSpPr>
        <p:spPr bwMode="auto">
          <a:xfrm>
            <a:off x="382440"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4000" dirty="0" smtClean="0">
              <a:solidFill>
                <a:srgbClr val="000000"/>
              </a:solidFill>
              <a:latin typeface="Times New Roman" pitchFamily="16" charset="0"/>
              <a:cs typeface="Times New Roman" pitchFamily="16" charset="0"/>
            </a:endParaRPr>
          </a:p>
          <a:p>
            <a:pPr algn="ctr" eaLnBrk="1"/>
            <a:r>
              <a:rPr lang="en-US" altLang="x-none" sz="4000" dirty="0" smtClean="0">
                <a:solidFill>
                  <a:srgbClr val="000000"/>
                </a:solidFill>
                <a:latin typeface="Times New Roman" pitchFamily="16" charset="0"/>
                <a:cs typeface="Times New Roman" pitchFamily="16" charset="0"/>
              </a:rPr>
              <a:t>Wilderness of data</a:t>
            </a:r>
          </a:p>
          <a:p>
            <a:pPr algn="ctr" eaLnBrk="1">
              <a:buClrTx/>
              <a:buFontTx/>
              <a:buNone/>
            </a:pPr>
            <a:endParaRPr lang="en-US" altLang="x-none" sz="4000" dirty="0">
              <a:solidFill>
                <a:srgbClr val="000000"/>
              </a:solidFill>
              <a:latin typeface="Times New Roman" pitchFamily="16" charset="0"/>
              <a:cs typeface="Times New Roman" pitchFamily="16" charset="0"/>
            </a:endParaRPr>
          </a:p>
        </p:txBody>
      </p:sp>
      <p:sp>
        <p:nvSpPr>
          <p:cNvPr id="57"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a:t>
            </a:fld>
            <a:endParaRPr lang="en-US" dirty="0">
              <a:solidFill>
                <a:schemeClr val="tx1"/>
              </a:solidFill>
            </a:endParaRPr>
          </a:p>
        </p:txBody>
      </p:sp>
      <p:sp>
        <p:nvSpPr>
          <p:cNvPr id="58" name="Oval 57"/>
          <p:cNvSpPr/>
          <p:nvPr/>
        </p:nvSpPr>
        <p:spPr>
          <a:xfrm rot="20791323">
            <a:off x="3962371" y="5090627"/>
            <a:ext cx="304800" cy="14478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110011</a:t>
            </a:r>
            <a:endParaRPr lang="en-US" dirty="0"/>
          </a:p>
        </p:txBody>
      </p:sp>
      <p:sp>
        <p:nvSpPr>
          <p:cNvPr id="59" name="Rectangle 58"/>
          <p:cNvSpPr/>
          <p:nvPr/>
        </p:nvSpPr>
        <p:spPr>
          <a:xfrm>
            <a:off x="304800" y="3657600"/>
            <a:ext cx="8458200" cy="228600"/>
          </a:xfrm>
          <a:prstGeom prst="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10100001010100100010010010100100101010101100010100101001001001001001001</a:t>
            </a:r>
            <a:endParaRPr lang="en-US" dirty="0"/>
          </a:p>
        </p:txBody>
      </p:sp>
      <p:sp>
        <p:nvSpPr>
          <p:cNvPr id="60" name="Oval 59"/>
          <p:cNvSpPr/>
          <p:nvPr/>
        </p:nvSpPr>
        <p:spPr>
          <a:xfrm rot="5875088">
            <a:off x="4339782" y="4702449"/>
            <a:ext cx="216387" cy="87995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61" name="Oval 60"/>
          <p:cNvSpPr/>
          <p:nvPr/>
        </p:nvSpPr>
        <p:spPr>
          <a:xfrm rot="20602929">
            <a:off x="3676650" y="3891443"/>
            <a:ext cx="216387" cy="1230607"/>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a:t>
            </a:r>
            <a:endParaRPr lang="en-US" dirty="0"/>
          </a:p>
        </p:txBody>
      </p:sp>
      <p:sp>
        <p:nvSpPr>
          <p:cNvPr id="62" name="Oval 61"/>
          <p:cNvSpPr/>
          <p:nvPr/>
        </p:nvSpPr>
        <p:spPr>
          <a:xfrm>
            <a:off x="1271777" y="4973345"/>
            <a:ext cx="185802" cy="7416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a:t>
            </a:r>
            <a:endParaRPr lang="en-US" dirty="0"/>
          </a:p>
        </p:txBody>
      </p:sp>
      <p:sp>
        <p:nvSpPr>
          <p:cNvPr id="63" name="Oval 62"/>
          <p:cNvSpPr/>
          <p:nvPr/>
        </p:nvSpPr>
        <p:spPr>
          <a:xfrm rot="21411606">
            <a:off x="1278866" y="4313211"/>
            <a:ext cx="131907" cy="63039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a:t>
            </a:r>
            <a:endParaRPr lang="en-US" dirty="0"/>
          </a:p>
        </p:txBody>
      </p:sp>
      <p:sp>
        <p:nvSpPr>
          <p:cNvPr id="64" name="Oval 63"/>
          <p:cNvSpPr/>
          <p:nvPr/>
        </p:nvSpPr>
        <p:spPr>
          <a:xfrm rot="18898555">
            <a:off x="1109908" y="4674913"/>
            <a:ext cx="118760" cy="38653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65" name="Oval 64"/>
          <p:cNvSpPr/>
          <p:nvPr/>
        </p:nvSpPr>
        <p:spPr>
          <a:xfrm>
            <a:off x="699255" y="1483997"/>
            <a:ext cx="877543" cy="954403"/>
          </a:xfrm>
          <a:prstGeom prst="ellips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110011001</a:t>
            </a:r>
            <a:endParaRPr lang="en-US" dirty="0"/>
          </a:p>
        </p:txBody>
      </p:sp>
      <p:sp>
        <p:nvSpPr>
          <p:cNvPr id="66" name="Flowchart: Merge 65"/>
          <p:cNvSpPr/>
          <p:nvPr/>
        </p:nvSpPr>
        <p:spPr>
          <a:xfrm rot="18225199">
            <a:off x="1632795" y="2128457"/>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sz="1600" dirty="0"/>
          </a:p>
        </p:txBody>
      </p:sp>
      <p:sp>
        <p:nvSpPr>
          <p:cNvPr id="67" name="Flowchart: Merge 66"/>
          <p:cNvSpPr/>
          <p:nvPr/>
        </p:nvSpPr>
        <p:spPr>
          <a:xfrm>
            <a:off x="989813" y="2510655"/>
            <a:ext cx="445704" cy="613545"/>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01</a:t>
            </a:r>
            <a:endParaRPr lang="en-US" sz="1600" dirty="0"/>
          </a:p>
        </p:txBody>
      </p:sp>
      <p:sp>
        <p:nvSpPr>
          <p:cNvPr id="68" name="Flowchart: Merge 67"/>
          <p:cNvSpPr/>
          <p:nvPr/>
        </p:nvSpPr>
        <p:spPr>
          <a:xfrm rot="2943376">
            <a:off x="279611" y="2215069"/>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10</a:t>
            </a:r>
            <a:endParaRPr lang="en-US" sz="1600" dirty="0"/>
          </a:p>
        </p:txBody>
      </p:sp>
      <p:sp>
        <p:nvSpPr>
          <p:cNvPr id="69" name="Flowchart: Merge 68"/>
          <p:cNvSpPr/>
          <p:nvPr/>
        </p:nvSpPr>
        <p:spPr>
          <a:xfrm rot="7311486">
            <a:off x="206898" y="1264586"/>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dirty="0"/>
          </a:p>
        </p:txBody>
      </p:sp>
      <p:sp>
        <p:nvSpPr>
          <p:cNvPr id="70" name="Flowchart: Merge 69"/>
          <p:cNvSpPr/>
          <p:nvPr/>
        </p:nvSpPr>
        <p:spPr>
          <a:xfrm rot="10800000">
            <a:off x="964016" y="762000"/>
            <a:ext cx="445704" cy="613545"/>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1" name="Flowchart: Merge 70"/>
          <p:cNvSpPr/>
          <p:nvPr/>
        </p:nvSpPr>
        <p:spPr>
          <a:xfrm rot="14751537">
            <a:off x="1664948" y="1359759"/>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sz="1600" dirty="0"/>
          </a:p>
        </p:txBody>
      </p:sp>
      <p:sp>
        <p:nvSpPr>
          <p:cNvPr id="72" name="Cloud 71"/>
          <p:cNvSpPr/>
          <p:nvPr/>
        </p:nvSpPr>
        <p:spPr>
          <a:xfrm rot="605812">
            <a:off x="7667015" y="925606"/>
            <a:ext cx="1122291" cy="899878"/>
          </a:xfrm>
          <a:prstGeom prst="cloud">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01010111</a:t>
            </a:r>
            <a:endParaRPr lang="en-US" dirty="0">
              <a:solidFill>
                <a:schemeClr val="tx1"/>
              </a:solidFill>
            </a:endParaRPr>
          </a:p>
        </p:txBody>
      </p:sp>
      <p:sp>
        <p:nvSpPr>
          <p:cNvPr id="73" name="Oval 72"/>
          <p:cNvSpPr/>
          <p:nvPr/>
        </p:nvSpPr>
        <p:spPr>
          <a:xfrm>
            <a:off x="2286000" y="4495800"/>
            <a:ext cx="381000" cy="44501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grpSp>
        <p:nvGrpSpPr>
          <p:cNvPr id="74" name="Group 73"/>
          <p:cNvGrpSpPr/>
          <p:nvPr/>
        </p:nvGrpSpPr>
        <p:grpSpPr>
          <a:xfrm rot="338567">
            <a:off x="4388846" y="2248389"/>
            <a:ext cx="2405005" cy="1423330"/>
            <a:chOff x="3581400" y="5269468"/>
            <a:chExt cx="996829" cy="498415"/>
          </a:xfrm>
        </p:grpSpPr>
        <p:pic>
          <p:nvPicPr>
            <p:cNvPr id="75"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5269468"/>
              <a:ext cx="996829" cy="498415"/>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3744751" y="5468591"/>
              <a:ext cx="714731" cy="226329"/>
            </a:xfrm>
            <a:prstGeom prst="rect">
              <a:avLst/>
            </a:prstGeom>
            <a:noFill/>
          </p:spPr>
          <p:txBody>
            <a:bodyPr wrap="square" rtlCol="0">
              <a:spAutoFit/>
            </a:bodyPr>
            <a:lstStyle/>
            <a:p>
              <a:r>
                <a:rPr lang="en-US" b="1" dirty="0" smtClean="0">
                  <a:solidFill>
                    <a:schemeClr val="bg1"/>
                  </a:solidFill>
                </a:rPr>
                <a:t>TGACGTTACGGTGATCGATTCGCC</a:t>
              </a:r>
              <a:endParaRPr lang="en-US" b="1" dirty="0">
                <a:solidFill>
                  <a:schemeClr val="bg1"/>
                </a:solidFill>
              </a:endParaRPr>
            </a:p>
          </p:txBody>
        </p:sp>
      </p:grpSp>
      <p:sp>
        <p:nvSpPr>
          <p:cNvPr id="77" name="Oval 76"/>
          <p:cNvSpPr/>
          <p:nvPr/>
        </p:nvSpPr>
        <p:spPr>
          <a:xfrm>
            <a:off x="7765927" y="4114800"/>
            <a:ext cx="185802" cy="7416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a:t>
            </a:r>
            <a:endParaRPr lang="en-US" dirty="0"/>
          </a:p>
        </p:txBody>
      </p:sp>
      <p:sp>
        <p:nvSpPr>
          <p:cNvPr id="78" name="Oval 77"/>
          <p:cNvSpPr/>
          <p:nvPr/>
        </p:nvSpPr>
        <p:spPr>
          <a:xfrm rot="21411606">
            <a:off x="7783093" y="4859594"/>
            <a:ext cx="131907" cy="63039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a:t>
            </a:r>
            <a:endParaRPr lang="en-US" dirty="0"/>
          </a:p>
        </p:txBody>
      </p:sp>
      <p:sp>
        <p:nvSpPr>
          <p:cNvPr id="79" name="Oval 78"/>
          <p:cNvSpPr/>
          <p:nvPr/>
        </p:nvSpPr>
        <p:spPr>
          <a:xfrm rot="18898555">
            <a:off x="7991532" y="4834383"/>
            <a:ext cx="118760" cy="38653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80" name="Oval 79"/>
          <p:cNvSpPr/>
          <p:nvPr/>
        </p:nvSpPr>
        <p:spPr>
          <a:xfrm>
            <a:off x="5638800" y="5335269"/>
            <a:ext cx="1371600" cy="9893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010010110101001011</a:t>
            </a:r>
            <a:endParaRPr lang="en-US" dirty="0"/>
          </a:p>
        </p:txBody>
      </p:sp>
      <p:sp>
        <p:nvSpPr>
          <p:cNvPr id="81" name="TextBox 80"/>
          <p:cNvSpPr txBox="1"/>
          <p:nvPr/>
        </p:nvSpPr>
        <p:spPr>
          <a:xfrm>
            <a:off x="533400" y="3364468"/>
            <a:ext cx="2743200" cy="369332"/>
          </a:xfrm>
          <a:prstGeom prst="rect">
            <a:avLst/>
          </a:prstGeom>
          <a:noFill/>
        </p:spPr>
        <p:txBody>
          <a:bodyPr wrap="square" rtlCol="0">
            <a:spAutoFit/>
          </a:bodyPr>
          <a:lstStyle/>
          <a:p>
            <a:r>
              <a:rPr lang="en-US" dirty="0" smtClean="0"/>
              <a:t>Cruise_1_01.01.14.xlsx</a:t>
            </a:r>
            <a:endParaRPr lang="en-US" dirty="0"/>
          </a:p>
        </p:txBody>
      </p:sp>
      <p:sp>
        <p:nvSpPr>
          <p:cNvPr id="82" name="TextBox 81"/>
          <p:cNvSpPr txBox="1"/>
          <p:nvPr/>
        </p:nvSpPr>
        <p:spPr>
          <a:xfrm>
            <a:off x="4876800" y="1992868"/>
            <a:ext cx="2057400" cy="369332"/>
          </a:xfrm>
          <a:prstGeom prst="rect">
            <a:avLst/>
          </a:prstGeom>
          <a:noFill/>
        </p:spPr>
        <p:txBody>
          <a:bodyPr wrap="square" rtlCol="0">
            <a:spAutoFit/>
          </a:bodyPr>
          <a:lstStyle/>
          <a:p>
            <a:r>
              <a:rPr lang="en-US" dirty="0" smtClean="0"/>
              <a:t>ARX_343_R.FASTA</a:t>
            </a:r>
            <a:endParaRPr lang="en-US" dirty="0"/>
          </a:p>
        </p:txBody>
      </p:sp>
      <p:sp>
        <p:nvSpPr>
          <p:cNvPr id="83" name="TextBox 82"/>
          <p:cNvSpPr txBox="1"/>
          <p:nvPr/>
        </p:nvSpPr>
        <p:spPr>
          <a:xfrm>
            <a:off x="5295900" y="4941430"/>
            <a:ext cx="2057400" cy="369332"/>
          </a:xfrm>
          <a:prstGeom prst="rect">
            <a:avLst/>
          </a:prstGeom>
          <a:noFill/>
        </p:spPr>
        <p:txBody>
          <a:bodyPr wrap="square" rtlCol="0">
            <a:spAutoFit/>
          </a:bodyPr>
          <a:lstStyle/>
          <a:p>
            <a:r>
              <a:rPr lang="en-US" dirty="0" smtClean="0"/>
              <a:t>S1_01.NetCDF</a:t>
            </a:r>
            <a:endParaRPr lang="en-US" dirty="0"/>
          </a:p>
        </p:txBody>
      </p:sp>
      <p:sp>
        <p:nvSpPr>
          <p:cNvPr id="84" name="TextBox 83"/>
          <p:cNvSpPr txBox="1"/>
          <p:nvPr/>
        </p:nvSpPr>
        <p:spPr>
          <a:xfrm>
            <a:off x="1600200" y="5029200"/>
            <a:ext cx="2057400" cy="369332"/>
          </a:xfrm>
          <a:prstGeom prst="rect">
            <a:avLst/>
          </a:prstGeom>
          <a:noFill/>
        </p:spPr>
        <p:txBody>
          <a:bodyPr wrap="square" rtlCol="0">
            <a:spAutoFit/>
          </a:bodyPr>
          <a:lstStyle/>
          <a:p>
            <a:r>
              <a:rPr lang="en-US" dirty="0" smtClean="0"/>
              <a:t>Testfile_X.CSV</a:t>
            </a:r>
            <a:endParaRPr lang="en-US" dirty="0"/>
          </a:p>
        </p:txBody>
      </p:sp>
      <p:sp>
        <p:nvSpPr>
          <p:cNvPr id="85" name="TextBox 84"/>
          <p:cNvSpPr txBox="1"/>
          <p:nvPr/>
        </p:nvSpPr>
        <p:spPr>
          <a:xfrm>
            <a:off x="7543800" y="1840468"/>
            <a:ext cx="1295400" cy="369332"/>
          </a:xfrm>
          <a:prstGeom prst="rect">
            <a:avLst/>
          </a:prstGeom>
          <a:noFill/>
        </p:spPr>
        <p:txBody>
          <a:bodyPr wrap="square" rtlCol="0">
            <a:spAutoFit/>
          </a:bodyPr>
          <a:lstStyle/>
          <a:p>
            <a:r>
              <a:rPr lang="en-US" dirty="0" smtClean="0"/>
              <a:t>log.txt</a:t>
            </a:r>
            <a:endParaRPr lang="en-US" dirty="0"/>
          </a:p>
        </p:txBody>
      </p:sp>
      <p:sp>
        <p:nvSpPr>
          <p:cNvPr id="86" name="TextBox 85"/>
          <p:cNvSpPr txBox="1"/>
          <p:nvPr/>
        </p:nvSpPr>
        <p:spPr>
          <a:xfrm>
            <a:off x="1295400" y="2590800"/>
            <a:ext cx="2057400" cy="369332"/>
          </a:xfrm>
          <a:prstGeom prst="rect">
            <a:avLst/>
          </a:prstGeom>
          <a:noFill/>
        </p:spPr>
        <p:txBody>
          <a:bodyPr wrap="square" rtlCol="0">
            <a:spAutoFit/>
          </a:bodyPr>
          <a:lstStyle/>
          <a:p>
            <a:r>
              <a:rPr lang="en-US" dirty="0" smtClean="0"/>
              <a:t>Test.csv</a:t>
            </a:r>
            <a:endParaRPr lang="en-US" dirty="0"/>
          </a:p>
        </p:txBody>
      </p:sp>
      <p:pic>
        <p:nvPicPr>
          <p:cNvPr id="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161662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a:xfrm>
            <a:off x="62248" y="780040"/>
            <a:ext cx="8929352" cy="318236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 name="Line 50"/>
          <p:cNvSpPr>
            <a:spLocks noChangeShapeType="1"/>
          </p:cNvSpPr>
          <p:nvPr/>
        </p:nvSpPr>
        <p:spPr bwMode="auto">
          <a:xfrm flipH="1">
            <a:off x="6606107" y="3192417"/>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1" name="Line 49"/>
          <p:cNvSpPr>
            <a:spLocks noChangeShapeType="1"/>
          </p:cNvSpPr>
          <p:nvPr/>
        </p:nvSpPr>
        <p:spPr bwMode="auto">
          <a:xfrm>
            <a:off x="5377836" y="2322309"/>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Line 45"/>
          <p:cNvSpPr>
            <a:spLocks noChangeShapeType="1"/>
          </p:cNvSpPr>
          <p:nvPr/>
        </p:nvSpPr>
        <p:spPr bwMode="auto">
          <a:xfrm flipH="1" flipV="1">
            <a:off x="1907560" y="1375747"/>
            <a:ext cx="409972"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Line 46"/>
          <p:cNvSpPr>
            <a:spLocks noChangeShapeType="1"/>
          </p:cNvSpPr>
          <p:nvPr/>
        </p:nvSpPr>
        <p:spPr bwMode="auto">
          <a:xfrm>
            <a:off x="2326018" y="2086566"/>
            <a:ext cx="1106487" cy="3857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 name="Line 48"/>
          <p:cNvSpPr>
            <a:spLocks noChangeShapeType="1"/>
          </p:cNvSpPr>
          <p:nvPr/>
        </p:nvSpPr>
        <p:spPr bwMode="auto">
          <a:xfrm flipV="1">
            <a:off x="2045615" y="1183659"/>
            <a:ext cx="954087" cy="7143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Line 49"/>
          <p:cNvSpPr>
            <a:spLocks noChangeShapeType="1"/>
          </p:cNvSpPr>
          <p:nvPr/>
        </p:nvSpPr>
        <p:spPr bwMode="auto">
          <a:xfrm>
            <a:off x="5964984" y="2912903"/>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50"/>
          <p:cNvSpPr>
            <a:spLocks noChangeShapeType="1"/>
          </p:cNvSpPr>
          <p:nvPr/>
        </p:nvSpPr>
        <p:spPr bwMode="auto">
          <a:xfrm flipH="1">
            <a:off x="5934821" y="2520790"/>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Line 52"/>
          <p:cNvSpPr>
            <a:spLocks noChangeShapeType="1"/>
          </p:cNvSpPr>
          <p:nvPr/>
        </p:nvSpPr>
        <p:spPr bwMode="auto">
          <a:xfrm flipH="1">
            <a:off x="707635" y="1375747"/>
            <a:ext cx="933415"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Line 54"/>
          <p:cNvSpPr>
            <a:spLocks noChangeShapeType="1"/>
          </p:cNvSpPr>
          <p:nvPr/>
        </p:nvSpPr>
        <p:spPr bwMode="auto">
          <a:xfrm flipH="1">
            <a:off x="1398164" y="2117905"/>
            <a:ext cx="994629" cy="395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Oval 4"/>
          <p:cNvSpPr>
            <a:spLocks noChangeArrowheads="1"/>
          </p:cNvSpPr>
          <p:nvPr/>
        </p:nvSpPr>
        <p:spPr bwMode="auto">
          <a:xfrm>
            <a:off x="1156865" y="2283005"/>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2" name="Oval 4"/>
          <p:cNvSpPr>
            <a:spLocks noChangeArrowheads="1"/>
          </p:cNvSpPr>
          <p:nvPr/>
        </p:nvSpPr>
        <p:spPr bwMode="auto">
          <a:xfrm>
            <a:off x="6315821" y="2277858"/>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3" name="Oval 4"/>
          <p:cNvSpPr>
            <a:spLocks noChangeArrowheads="1"/>
          </p:cNvSpPr>
          <p:nvPr/>
        </p:nvSpPr>
        <p:spPr bwMode="auto">
          <a:xfrm>
            <a:off x="228600" y="1791291"/>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4" name="Oval 4"/>
          <p:cNvSpPr>
            <a:spLocks noChangeArrowheads="1"/>
          </p:cNvSpPr>
          <p:nvPr/>
        </p:nvSpPr>
        <p:spPr bwMode="auto">
          <a:xfrm>
            <a:off x="2923502" y="1010596"/>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5" name="Oval 4"/>
          <p:cNvSpPr>
            <a:spLocks noChangeArrowheads="1"/>
          </p:cNvSpPr>
          <p:nvPr/>
        </p:nvSpPr>
        <p:spPr bwMode="auto">
          <a:xfrm>
            <a:off x="5572906" y="270414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6" name="Oval 4"/>
          <p:cNvSpPr>
            <a:spLocks noChangeArrowheads="1"/>
          </p:cNvSpPr>
          <p:nvPr/>
        </p:nvSpPr>
        <p:spPr bwMode="auto">
          <a:xfrm>
            <a:off x="1394702" y="838200"/>
            <a:ext cx="741370" cy="695569"/>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7" name="Oval 4"/>
          <p:cNvSpPr>
            <a:spLocks noChangeArrowheads="1"/>
          </p:cNvSpPr>
          <p:nvPr/>
        </p:nvSpPr>
        <p:spPr bwMode="auto">
          <a:xfrm>
            <a:off x="6421043" y="3464047"/>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8" name="Oval 4"/>
          <p:cNvSpPr>
            <a:spLocks noChangeArrowheads="1"/>
          </p:cNvSpPr>
          <p:nvPr/>
        </p:nvSpPr>
        <p:spPr bwMode="auto">
          <a:xfrm>
            <a:off x="2023844" y="1724999"/>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9" name="Oval 4"/>
          <p:cNvSpPr>
            <a:spLocks noChangeArrowheads="1"/>
          </p:cNvSpPr>
          <p:nvPr/>
        </p:nvSpPr>
        <p:spPr bwMode="auto">
          <a:xfrm>
            <a:off x="3190411" y="2227853"/>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4" name="Line 49"/>
          <p:cNvSpPr>
            <a:spLocks noChangeShapeType="1"/>
          </p:cNvSpPr>
          <p:nvPr/>
        </p:nvSpPr>
        <p:spPr bwMode="auto">
          <a:xfrm flipH="1">
            <a:off x="7248627" y="2248193"/>
            <a:ext cx="418766" cy="88219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Oval 4"/>
          <p:cNvSpPr>
            <a:spLocks noChangeArrowheads="1"/>
          </p:cNvSpPr>
          <p:nvPr/>
        </p:nvSpPr>
        <p:spPr bwMode="auto">
          <a:xfrm>
            <a:off x="7411443" y="201115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23" name="Oval 4"/>
          <p:cNvSpPr>
            <a:spLocks noChangeArrowheads="1"/>
          </p:cNvSpPr>
          <p:nvPr/>
        </p:nvSpPr>
        <p:spPr bwMode="auto">
          <a:xfrm>
            <a:off x="7052350" y="299393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6" name="Oval 4"/>
          <p:cNvSpPr>
            <a:spLocks noChangeArrowheads="1"/>
          </p:cNvSpPr>
          <p:nvPr/>
        </p:nvSpPr>
        <p:spPr bwMode="auto">
          <a:xfrm>
            <a:off x="5089353" y="1975437"/>
            <a:ext cx="631717" cy="54535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877" y="1118257"/>
            <a:ext cx="4431437" cy="67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r="23494"/>
          <a:stretch>
            <a:fillRect/>
          </a:stretch>
        </p:blipFill>
        <p:spPr bwMode="auto">
          <a:xfrm>
            <a:off x="583185" y="2885521"/>
            <a:ext cx="1626615" cy="107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152400" y="4482846"/>
            <a:ext cx="1195734" cy="1797684"/>
            <a:chOff x="2154092" y="782314"/>
            <a:chExt cx="2951308" cy="3577814"/>
          </a:xfrm>
        </p:grpSpPr>
        <p:grpSp>
          <p:nvGrpSpPr>
            <p:cNvPr id="31" name="Group 30"/>
            <p:cNvGrpSpPr/>
            <p:nvPr/>
          </p:nvGrpSpPr>
          <p:grpSpPr>
            <a:xfrm>
              <a:off x="2209800" y="1601688"/>
              <a:ext cx="2895600" cy="2758440"/>
              <a:chOff x="1752600" y="1586448"/>
              <a:chExt cx="2895600" cy="2758440"/>
            </a:xfrm>
          </p:grpSpPr>
          <p:grpSp>
            <p:nvGrpSpPr>
              <p:cNvPr id="34" name="Group 33"/>
              <p:cNvGrpSpPr/>
              <p:nvPr/>
            </p:nvGrpSpPr>
            <p:grpSpPr>
              <a:xfrm>
                <a:off x="1752600" y="1586448"/>
                <a:ext cx="2895600" cy="2758440"/>
                <a:chOff x="685800" y="975360"/>
                <a:chExt cx="2895600" cy="2758440"/>
              </a:xfrm>
            </p:grpSpPr>
            <p:sp>
              <p:nvSpPr>
                <p:cNvPr id="39" name="Rectangle 38"/>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35" name="TextBox 34"/>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6" name="TextBox 35"/>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37" name="TextBox 36"/>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8" name="TextBox 37"/>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32" name="Straight Connector 31"/>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54092" y="782314"/>
              <a:ext cx="2428988"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data1:</a:t>
              </a:r>
              <a:endParaRPr lang="en-US" b="1" dirty="0">
                <a:latin typeface="Times New Roman" pitchFamily="18" charset="0"/>
                <a:cs typeface="Times New Roman" pitchFamily="18" charset="0"/>
              </a:endParaRPr>
            </a:p>
          </p:txBody>
        </p:sp>
      </p:grpSp>
      <p:grpSp>
        <p:nvGrpSpPr>
          <p:cNvPr id="82" name="Group 81"/>
          <p:cNvGrpSpPr/>
          <p:nvPr/>
        </p:nvGrpSpPr>
        <p:grpSpPr>
          <a:xfrm>
            <a:off x="2438398" y="4492043"/>
            <a:ext cx="1195734" cy="1797684"/>
            <a:chOff x="2154092" y="782314"/>
            <a:chExt cx="2951308" cy="3577814"/>
          </a:xfrm>
        </p:grpSpPr>
        <p:grpSp>
          <p:nvGrpSpPr>
            <p:cNvPr id="83" name="Group 82"/>
            <p:cNvGrpSpPr/>
            <p:nvPr/>
          </p:nvGrpSpPr>
          <p:grpSpPr>
            <a:xfrm>
              <a:off x="2209800" y="1601688"/>
              <a:ext cx="2895600" cy="2758440"/>
              <a:chOff x="1752600" y="1586448"/>
              <a:chExt cx="2895600" cy="2758440"/>
            </a:xfrm>
          </p:grpSpPr>
          <p:grpSp>
            <p:nvGrpSpPr>
              <p:cNvPr id="86" name="Group 85"/>
              <p:cNvGrpSpPr/>
              <p:nvPr/>
            </p:nvGrpSpPr>
            <p:grpSpPr>
              <a:xfrm>
                <a:off x="1752600" y="1586448"/>
                <a:ext cx="2895600" cy="2758440"/>
                <a:chOff x="685800" y="975360"/>
                <a:chExt cx="2895600" cy="2758440"/>
              </a:xfrm>
            </p:grpSpPr>
            <p:sp>
              <p:nvSpPr>
                <p:cNvPr id="91" name="Rectangle 90"/>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87" name="TextBox 86"/>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88" name="TextBox 87"/>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89" name="TextBox 88"/>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90" name="TextBox 89"/>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84" name="Straight Connector 83"/>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data2:</a:t>
              </a:r>
              <a:endParaRPr lang="en-US" b="1" dirty="0">
                <a:latin typeface="Times New Roman" pitchFamily="18" charset="0"/>
                <a:cs typeface="Times New Roman" pitchFamily="18" charset="0"/>
              </a:endParaRPr>
            </a:p>
          </p:txBody>
        </p:sp>
      </p:grpSp>
      <p:grpSp>
        <p:nvGrpSpPr>
          <p:cNvPr id="95" name="Group 94"/>
          <p:cNvGrpSpPr/>
          <p:nvPr/>
        </p:nvGrpSpPr>
        <p:grpSpPr>
          <a:xfrm>
            <a:off x="4747864" y="4492043"/>
            <a:ext cx="1195734" cy="1797684"/>
            <a:chOff x="2154092" y="782314"/>
            <a:chExt cx="2951308" cy="3577814"/>
          </a:xfrm>
        </p:grpSpPr>
        <p:grpSp>
          <p:nvGrpSpPr>
            <p:cNvPr id="96" name="Group 95"/>
            <p:cNvGrpSpPr/>
            <p:nvPr/>
          </p:nvGrpSpPr>
          <p:grpSpPr>
            <a:xfrm>
              <a:off x="2209800" y="1601688"/>
              <a:ext cx="2895600" cy="2758440"/>
              <a:chOff x="1752600" y="1586448"/>
              <a:chExt cx="2895600" cy="2758440"/>
            </a:xfrm>
          </p:grpSpPr>
          <p:grpSp>
            <p:nvGrpSpPr>
              <p:cNvPr id="99" name="Group 98"/>
              <p:cNvGrpSpPr/>
              <p:nvPr/>
            </p:nvGrpSpPr>
            <p:grpSpPr>
              <a:xfrm>
                <a:off x="1752600" y="1586448"/>
                <a:ext cx="2895600" cy="2758440"/>
                <a:chOff x="685800" y="975360"/>
                <a:chExt cx="2895600" cy="2758440"/>
              </a:xfrm>
            </p:grpSpPr>
            <p:sp>
              <p:nvSpPr>
                <p:cNvPr id="104" name="Rectangle 103"/>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00" name="TextBox 99"/>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1" name="TextBox 100"/>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02" name="TextBox 101"/>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3" name="TextBox 102"/>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97" name="Straight Connector 96"/>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data3:</a:t>
              </a:r>
              <a:endParaRPr lang="en-US" b="1" dirty="0">
                <a:latin typeface="Times New Roman" pitchFamily="18" charset="0"/>
                <a:cs typeface="Times New Roman" pitchFamily="18" charset="0"/>
              </a:endParaRPr>
            </a:p>
          </p:txBody>
        </p:sp>
      </p:grpSp>
      <p:grpSp>
        <p:nvGrpSpPr>
          <p:cNvPr id="108" name="Group 107"/>
          <p:cNvGrpSpPr/>
          <p:nvPr/>
        </p:nvGrpSpPr>
        <p:grpSpPr>
          <a:xfrm>
            <a:off x="7110063" y="4492043"/>
            <a:ext cx="1652937" cy="1797684"/>
            <a:chOff x="2154090" y="782314"/>
            <a:chExt cx="4079776" cy="3577814"/>
          </a:xfrm>
        </p:grpSpPr>
        <p:grpSp>
          <p:nvGrpSpPr>
            <p:cNvPr id="109" name="Group 108"/>
            <p:cNvGrpSpPr/>
            <p:nvPr/>
          </p:nvGrpSpPr>
          <p:grpSpPr>
            <a:xfrm>
              <a:off x="2209800" y="1601688"/>
              <a:ext cx="2895600" cy="2758440"/>
              <a:chOff x="1752600" y="1586448"/>
              <a:chExt cx="2895600" cy="2758440"/>
            </a:xfrm>
          </p:grpSpPr>
          <p:grpSp>
            <p:nvGrpSpPr>
              <p:cNvPr id="112" name="Group 111"/>
              <p:cNvGrpSpPr/>
              <p:nvPr/>
            </p:nvGrpSpPr>
            <p:grpSpPr>
              <a:xfrm>
                <a:off x="1752600" y="1586448"/>
                <a:ext cx="2895600" cy="2758440"/>
                <a:chOff x="685800" y="975360"/>
                <a:chExt cx="2895600" cy="2758440"/>
              </a:xfrm>
            </p:grpSpPr>
            <p:sp>
              <p:nvSpPr>
                <p:cNvPr id="117" name="Rectangle 116"/>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13" name="TextBox 112"/>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4" name="TextBox 113"/>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15" name="TextBox 114"/>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6" name="TextBox 115"/>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110" name="Straight Connector 109"/>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154090" y="782314"/>
              <a:ext cx="4079776" cy="735058"/>
            </a:xfrm>
            <a:prstGeom prst="rect">
              <a:avLst/>
            </a:prstGeom>
            <a:noFill/>
          </p:spPr>
          <p:txBody>
            <a:bodyPr wrap="square" rtlCol="0">
              <a:spAutoFit/>
            </a:bodyPr>
            <a:lstStyle/>
            <a:p>
              <a:r>
                <a:rPr lang="en-US" b="1" dirty="0" smtClean="0">
                  <a:latin typeface="Times New Roman" pitchFamily="18" charset="0"/>
                  <a:cs typeface="Times New Roman" pitchFamily="18" charset="0"/>
                </a:rPr>
                <a:t>data4:        …</a:t>
              </a:r>
              <a:endParaRPr lang="en-US" b="1" dirty="0">
                <a:latin typeface="Times New Roman" pitchFamily="18" charset="0"/>
                <a:cs typeface="Times New Roman" pitchFamily="18" charset="0"/>
              </a:endParaRPr>
            </a:p>
          </p:txBody>
        </p:sp>
      </p:grpSp>
      <p:sp>
        <p:nvSpPr>
          <p:cNvPr id="121" name="TextBox 120"/>
          <p:cNvSpPr txBox="1"/>
          <p:nvPr/>
        </p:nvSpPr>
        <p:spPr>
          <a:xfrm>
            <a:off x="4038600" y="19050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22" name="Line 97"/>
          <p:cNvSpPr>
            <a:spLocks noChangeShapeType="1"/>
          </p:cNvSpPr>
          <p:nvPr/>
        </p:nvSpPr>
        <p:spPr bwMode="auto">
          <a:xfrm flipH="1">
            <a:off x="3047548" y="2771955"/>
            <a:ext cx="246981" cy="171089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3" name="Line 97"/>
          <p:cNvSpPr>
            <a:spLocks noChangeShapeType="1"/>
          </p:cNvSpPr>
          <p:nvPr/>
        </p:nvSpPr>
        <p:spPr bwMode="auto">
          <a:xfrm flipH="1">
            <a:off x="3190410" y="2527480"/>
            <a:ext cx="2049506" cy="196456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6"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20</a:t>
            </a:fld>
            <a:endParaRPr lang="en-US" dirty="0">
              <a:solidFill>
                <a:schemeClr val="tx1"/>
              </a:solidFill>
            </a:endParaRPr>
          </a:p>
        </p:txBody>
      </p:sp>
      <p:pic>
        <p:nvPicPr>
          <p:cNvPr id="1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 name="TextBox 128"/>
          <p:cNvSpPr txBox="1"/>
          <p:nvPr/>
        </p:nvSpPr>
        <p:spPr>
          <a:xfrm>
            <a:off x="4038600" y="3962400"/>
            <a:ext cx="4953000" cy="369332"/>
          </a:xfrm>
          <a:prstGeom prst="rect">
            <a:avLst/>
          </a:prstGeom>
          <a:noFill/>
        </p:spPr>
        <p:txBody>
          <a:bodyPr wrap="square" rtlCol="0">
            <a:spAutoFit/>
          </a:bodyPr>
          <a:lstStyle/>
          <a:p>
            <a:r>
              <a:rPr lang="en-US" b="1" dirty="0" smtClean="0">
                <a:solidFill>
                  <a:srgbClr val="C00000"/>
                </a:solidFill>
              </a:rPr>
              <a:t>Interaction of ontology knowledge graph</a:t>
            </a:r>
            <a:endParaRPr lang="en-US" b="1" dirty="0">
              <a:solidFill>
                <a:srgbClr val="C00000"/>
              </a:solidFill>
            </a:endParaRPr>
          </a:p>
        </p:txBody>
      </p:sp>
    </p:spTree>
    <p:extLst>
      <p:ext uri="{BB962C8B-B14F-4D97-AF65-F5344CB8AC3E}">
        <p14:creationId xmlns:p14="http://schemas.microsoft.com/office/powerpoint/2010/main" val="3818837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a:xfrm>
            <a:off x="78158" y="4419600"/>
            <a:ext cx="8684842" cy="199496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 name="Line 50"/>
          <p:cNvSpPr>
            <a:spLocks noChangeShapeType="1"/>
          </p:cNvSpPr>
          <p:nvPr/>
        </p:nvSpPr>
        <p:spPr bwMode="auto">
          <a:xfrm flipH="1">
            <a:off x="6606107" y="3192417"/>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1" name="Line 49"/>
          <p:cNvSpPr>
            <a:spLocks noChangeShapeType="1"/>
          </p:cNvSpPr>
          <p:nvPr/>
        </p:nvSpPr>
        <p:spPr bwMode="auto">
          <a:xfrm>
            <a:off x="5377836" y="2322309"/>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Line 45"/>
          <p:cNvSpPr>
            <a:spLocks noChangeShapeType="1"/>
          </p:cNvSpPr>
          <p:nvPr/>
        </p:nvSpPr>
        <p:spPr bwMode="auto">
          <a:xfrm flipH="1" flipV="1">
            <a:off x="1907560" y="1375747"/>
            <a:ext cx="409972"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Line 46"/>
          <p:cNvSpPr>
            <a:spLocks noChangeShapeType="1"/>
          </p:cNvSpPr>
          <p:nvPr/>
        </p:nvSpPr>
        <p:spPr bwMode="auto">
          <a:xfrm>
            <a:off x="2326018" y="2086566"/>
            <a:ext cx="1106487" cy="3857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 name="Line 48"/>
          <p:cNvSpPr>
            <a:spLocks noChangeShapeType="1"/>
          </p:cNvSpPr>
          <p:nvPr/>
        </p:nvSpPr>
        <p:spPr bwMode="auto">
          <a:xfrm flipV="1">
            <a:off x="2045615" y="1183659"/>
            <a:ext cx="954087" cy="7143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Line 49"/>
          <p:cNvSpPr>
            <a:spLocks noChangeShapeType="1"/>
          </p:cNvSpPr>
          <p:nvPr/>
        </p:nvSpPr>
        <p:spPr bwMode="auto">
          <a:xfrm>
            <a:off x="5964984" y="2912903"/>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50"/>
          <p:cNvSpPr>
            <a:spLocks noChangeShapeType="1"/>
          </p:cNvSpPr>
          <p:nvPr/>
        </p:nvSpPr>
        <p:spPr bwMode="auto">
          <a:xfrm flipH="1">
            <a:off x="5934821" y="2520790"/>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Line 52"/>
          <p:cNvSpPr>
            <a:spLocks noChangeShapeType="1"/>
          </p:cNvSpPr>
          <p:nvPr/>
        </p:nvSpPr>
        <p:spPr bwMode="auto">
          <a:xfrm flipH="1">
            <a:off x="707635" y="1375747"/>
            <a:ext cx="933415"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Line 54"/>
          <p:cNvSpPr>
            <a:spLocks noChangeShapeType="1"/>
          </p:cNvSpPr>
          <p:nvPr/>
        </p:nvSpPr>
        <p:spPr bwMode="auto">
          <a:xfrm flipH="1">
            <a:off x="1398164" y="2117905"/>
            <a:ext cx="994629" cy="395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Oval 4"/>
          <p:cNvSpPr>
            <a:spLocks noChangeArrowheads="1"/>
          </p:cNvSpPr>
          <p:nvPr/>
        </p:nvSpPr>
        <p:spPr bwMode="auto">
          <a:xfrm>
            <a:off x="1156865" y="2283005"/>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2" name="Oval 4"/>
          <p:cNvSpPr>
            <a:spLocks noChangeArrowheads="1"/>
          </p:cNvSpPr>
          <p:nvPr/>
        </p:nvSpPr>
        <p:spPr bwMode="auto">
          <a:xfrm>
            <a:off x="6315821" y="2277858"/>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3" name="Oval 4"/>
          <p:cNvSpPr>
            <a:spLocks noChangeArrowheads="1"/>
          </p:cNvSpPr>
          <p:nvPr/>
        </p:nvSpPr>
        <p:spPr bwMode="auto">
          <a:xfrm>
            <a:off x="228600" y="1791291"/>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4" name="Oval 4"/>
          <p:cNvSpPr>
            <a:spLocks noChangeArrowheads="1"/>
          </p:cNvSpPr>
          <p:nvPr/>
        </p:nvSpPr>
        <p:spPr bwMode="auto">
          <a:xfrm>
            <a:off x="2923502" y="1010596"/>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5" name="Oval 4"/>
          <p:cNvSpPr>
            <a:spLocks noChangeArrowheads="1"/>
          </p:cNvSpPr>
          <p:nvPr/>
        </p:nvSpPr>
        <p:spPr bwMode="auto">
          <a:xfrm>
            <a:off x="5572906" y="270414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6" name="Oval 4"/>
          <p:cNvSpPr>
            <a:spLocks noChangeArrowheads="1"/>
          </p:cNvSpPr>
          <p:nvPr/>
        </p:nvSpPr>
        <p:spPr bwMode="auto">
          <a:xfrm>
            <a:off x="1394702" y="838200"/>
            <a:ext cx="741370" cy="695569"/>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7" name="Oval 4"/>
          <p:cNvSpPr>
            <a:spLocks noChangeArrowheads="1"/>
          </p:cNvSpPr>
          <p:nvPr/>
        </p:nvSpPr>
        <p:spPr bwMode="auto">
          <a:xfrm>
            <a:off x="6421043" y="3464047"/>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8" name="Oval 4"/>
          <p:cNvSpPr>
            <a:spLocks noChangeArrowheads="1"/>
          </p:cNvSpPr>
          <p:nvPr/>
        </p:nvSpPr>
        <p:spPr bwMode="auto">
          <a:xfrm>
            <a:off x="2023844" y="1724999"/>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9" name="Oval 4"/>
          <p:cNvSpPr>
            <a:spLocks noChangeArrowheads="1"/>
          </p:cNvSpPr>
          <p:nvPr/>
        </p:nvSpPr>
        <p:spPr bwMode="auto">
          <a:xfrm>
            <a:off x="3190411" y="2227853"/>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4" name="Line 49"/>
          <p:cNvSpPr>
            <a:spLocks noChangeShapeType="1"/>
          </p:cNvSpPr>
          <p:nvPr/>
        </p:nvSpPr>
        <p:spPr bwMode="auto">
          <a:xfrm flipH="1">
            <a:off x="7248627" y="2248193"/>
            <a:ext cx="418766" cy="88219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Oval 4"/>
          <p:cNvSpPr>
            <a:spLocks noChangeArrowheads="1"/>
          </p:cNvSpPr>
          <p:nvPr/>
        </p:nvSpPr>
        <p:spPr bwMode="auto">
          <a:xfrm>
            <a:off x="7411443" y="201115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23" name="Oval 4"/>
          <p:cNvSpPr>
            <a:spLocks noChangeArrowheads="1"/>
          </p:cNvSpPr>
          <p:nvPr/>
        </p:nvSpPr>
        <p:spPr bwMode="auto">
          <a:xfrm>
            <a:off x="7052350" y="299393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6" name="Oval 4"/>
          <p:cNvSpPr>
            <a:spLocks noChangeArrowheads="1"/>
          </p:cNvSpPr>
          <p:nvPr/>
        </p:nvSpPr>
        <p:spPr bwMode="auto">
          <a:xfrm>
            <a:off x="5089353" y="1975437"/>
            <a:ext cx="631717" cy="54535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877" y="1118257"/>
            <a:ext cx="4431437" cy="67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r="23494"/>
          <a:stretch>
            <a:fillRect/>
          </a:stretch>
        </p:blipFill>
        <p:spPr bwMode="auto">
          <a:xfrm>
            <a:off x="583185" y="2885521"/>
            <a:ext cx="1626615" cy="107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152400" y="4482846"/>
            <a:ext cx="1195734" cy="1797684"/>
            <a:chOff x="2154092" y="782314"/>
            <a:chExt cx="2951308" cy="3577814"/>
          </a:xfrm>
        </p:grpSpPr>
        <p:grpSp>
          <p:nvGrpSpPr>
            <p:cNvPr id="31" name="Group 30"/>
            <p:cNvGrpSpPr/>
            <p:nvPr/>
          </p:nvGrpSpPr>
          <p:grpSpPr>
            <a:xfrm>
              <a:off x="2209800" y="1601688"/>
              <a:ext cx="2895600" cy="2758440"/>
              <a:chOff x="1752600" y="1586448"/>
              <a:chExt cx="2895600" cy="2758440"/>
            </a:xfrm>
          </p:grpSpPr>
          <p:grpSp>
            <p:nvGrpSpPr>
              <p:cNvPr id="34" name="Group 33"/>
              <p:cNvGrpSpPr/>
              <p:nvPr/>
            </p:nvGrpSpPr>
            <p:grpSpPr>
              <a:xfrm>
                <a:off x="1752600" y="1586448"/>
                <a:ext cx="2895600" cy="2758440"/>
                <a:chOff x="685800" y="975360"/>
                <a:chExt cx="2895600" cy="2758440"/>
              </a:xfrm>
            </p:grpSpPr>
            <p:sp>
              <p:nvSpPr>
                <p:cNvPr id="39" name="Rectangle 38"/>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35" name="TextBox 34"/>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6" name="TextBox 35"/>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37" name="TextBox 36"/>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8" name="TextBox 37"/>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32" name="Straight Connector 31"/>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54092" y="782314"/>
              <a:ext cx="2428988"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data1:</a:t>
              </a:r>
              <a:endParaRPr lang="en-US" b="1" dirty="0">
                <a:latin typeface="Times New Roman" pitchFamily="18" charset="0"/>
                <a:cs typeface="Times New Roman" pitchFamily="18" charset="0"/>
              </a:endParaRPr>
            </a:p>
          </p:txBody>
        </p:sp>
      </p:grpSp>
      <p:grpSp>
        <p:nvGrpSpPr>
          <p:cNvPr id="82" name="Group 81"/>
          <p:cNvGrpSpPr/>
          <p:nvPr/>
        </p:nvGrpSpPr>
        <p:grpSpPr>
          <a:xfrm>
            <a:off x="2438398" y="4492043"/>
            <a:ext cx="1195734" cy="1797684"/>
            <a:chOff x="2154092" y="782314"/>
            <a:chExt cx="2951308" cy="3577814"/>
          </a:xfrm>
        </p:grpSpPr>
        <p:grpSp>
          <p:nvGrpSpPr>
            <p:cNvPr id="83" name="Group 82"/>
            <p:cNvGrpSpPr/>
            <p:nvPr/>
          </p:nvGrpSpPr>
          <p:grpSpPr>
            <a:xfrm>
              <a:off x="2209800" y="1601688"/>
              <a:ext cx="2895600" cy="2758440"/>
              <a:chOff x="1752600" y="1586448"/>
              <a:chExt cx="2895600" cy="2758440"/>
            </a:xfrm>
          </p:grpSpPr>
          <p:grpSp>
            <p:nvGrpSpPr>
              <p:cNvPr id="86" name="Group 85"/>
              <p:cNvGrpSpPr/>
              <p:nvPr/>
            </p:nvGrpSpPr>
            <p:grpSpPr>
              <a:xfrm>
                <a:off x="1752600" y="1586448"/>
                <a:ext cx="2895600" cy="2758440"/>
                <a:chOff x="685800" y="975360"/>
                <a:chExt cx="2895600" cy="2758440"/>
              </a:xfrm>
            </p:grpSpPr>
            <p:sp>
              <p:nvSpPr>
                <p:cNvPr id="91" name="Rectangle 90"/>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87" name="TextBox 86"/>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88" name="TextBox 87"/>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89" name="TextBox 88"/>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90" name="TextBox 89"/>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84" name="Straight Connector 83"/>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data2:</a:t>
              </a:r>
              <a:endParaRPr lang="en-US" b="1" dirty="0">
                <a:latin typeface="Times New Roman" pitchFamily="18" charset="0"/>
                <a:cs typeface="Times New Roman" pitchFamily="18" charset="0"/>
              </a:endParaRPr>
            </a:p>
          </p:txBody>
        </p:sp>
      </p:grpSp>
      <p:grpSp>
        <p:nvGrpSpPr>
          <p:cNvPr id="95" name="Group 94"/>
          <p:cNvGrpSpPr/>
          <p:nvPr/>
        </p:nvGrpSpPr>
        <p:grpSpPr>
          <a:xfrm>
            <a:off x="4747864" y="4492043"/>
            <a:ext cx="1195734" cy="1797684"/>
            <a:chOff x="2154092" y="782314"/>
            <a:chExt cx="2951308" cy="3577814"/>
          </a:xfrm>
        </p:grpSpPr>
        <p:grpSp>
          <p:nvGrpSpPr>
            <p:cNvPr id="96" name="Group 95"/>
            <p:cNvGrpSpPr/>
            <p:nvPr/>
          </p:nvGrpSpPr>
          <p:grpSpPr>
            <a:xfrm>
              <a:off x="2209800" y="1601688"/>
              <a:ext cx="2895600" cy="2758440"/>
              <a:chOff x="1752600" y="1586448"/>
              <a:chExt cx="2895600" cy="2758440"/>
            </a:xfrm>
          </p:grpSpPr>
          <p:grpSp>
            <p:nvGrpSpPr>
              <p:cNvPr id="99" name="Group 98"/>
              <p:cNvGrpSpPr/>
              <p:nvPr/>
            </p:nvGrpSpPr>
            <p:grpSpPr>
              <a:xfrm>
                <a:off x="1752600" y="1586448"/>
                <a:ext cx="2895600" cy="2758440"/>
                <a:chOff x="685800" y="975360"/>
                <a:chExt cx="2895600" cy="2758440"/>
              </a:xfrm>
            </p:grpSpPr>
            <p:sp>
              <p:nvSpPr>
                <p:cNvPr id="104" name="Rectangle 103"/>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00" name="TextBox 99"/>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1" name="TextBox 100"/>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02" name="TextBox 101"/>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3" name="TextBox 102"/>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97" name="Straight Connector 96"/>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data3:</a:t>
              </a:r>
              <a:endParaRPr lang="en-US" b="1" dirty="0">
                <a:latin typeface="Times New Roman" pitchFamily="18" charset="0"/>
                <a:cs typeface="Times New Roman" pitchFamily="18" charset="0"/>
              </a:endParaRPr>
            </a:p>
          </p:txBody>
        </p:sp>
      </p:grpSp>
      <p:grpSp>
        <p:nvGrpSpPr>
          <p:cNvPr id="108" name="Group 107"/>
          <p:cNvGrpSpPr/>
          <p:nvPr/>
        </p:nvGrpSpPr>
        <p:grpSpPr>
          <a:xfrm>
            <a:off x="7110063" y="4492043"/>
            <a:ext cx="1652937" cy="1797684"/>
            <a:chOff x="2154090" y="782314"/>
            <a:chExt cx="4079776" cy="3577814"/>
          </a:xfrm>
        </p:grpSpPr>
        <p:grpSp>
          <p:nvGrpSpPr>
            <p:cNvPr id="109" name="Group 108"/>
            <p:cNvGrpSpPr/>
            <p:nvPr/>
          </p:nvGrpSpPr>
          <p:grpSpPr>
            <a:xfrm>
              <a:off x="2209800" y="1601688"/>
              <a:ext cx="2895600" cy="2758440"/>
              <a:chOff x="1752600" y="1586448"/>
              <a:chExt cx="2895600" cy="2758440"/>
            </a:xfrm>
          </p:grpSpPr>
          <p:grpSp>
            <p:nvGrpSpPr>
              <p:cNvPr id="112" name="Group 111"/>
              <p:cNvGrpSpPr/>
              <p:nvPr/>
            </p:nvGrpSpPr>
            <p:grpSpPr>
              <a:xfrm>
                <a:off x="1752600" y="1586448"/>
                <a:ext cx="2895600" cy="2758440"/>
                <a:chOff x="685800" y="975360"/>
                <a:chExt cx="2895600" cy="2758440"/>
              </a:xfrm>
            </p:grpSpPr>
            <p:sp>
              <p:nvSpPr>
                <p:cNvPr id="117" name="Rectangle 116"/>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13" name="TextBox 112"/>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4" name="TextBox 113"/>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15" name="TextBox 114"/>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6" name="TextBox 115"/>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110" name="Straight Connector 109"/>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154090" y="782314"/>
              <a:ext cx="4079776" cy="735058"/>
            </a:xfrm>
            <a:prstGeom prst="rect">
              <a:avLst/>
            </a:prstGeom>
            <a:noFill/>
          </p:spPr>
          <p:txBody>
            <a:bodyPr wrap="square" rtlCol="0">
              <a:spAutoFit/>
            </a:bodyPr>
            <a:lstStyle/>
            <a:p>
              <a:r>
                <a:rPr lang="en-US" b="1" dirty="0" smtClean="0">
                  <a:latin typeface="Times New Roman" pitchFamily="18" charset="0"/>
                  <a:cs typeface="Times New Roman" pitchFamily="18" charset="0"/>
                </a:rPr>
                <a:t>data4:        …</a:t>
              </a:r>
              <a:endParaRPr lang="en-US" b="1" dirty="0">
                <a:latin typeface="Times New Roman" pitchFamily="18" charset="0"/>
                <a:cs typeface="Times New Roman" pitchFamily="18" charset="0"/>
              </a:endParaRPr>
            </a:p>
          </p:txBody>
        </p:sp>
      </p:grpSp>
      <p:sp>
        <p:nvSpPr>
          <p:cNvPr id="121" name="TextBox 120"/>
          <p:cNvSpPr txBox="1"/>
          <p:nvPr/>
        </p:nvSpPr>
        <p:spPr>
          <a:xfrm>
            <a:off x="4038600" y="19050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22" name="Line 97"/>
          <p:cNvSpPr>
            <a:spLocks noChangeShapeType="1"/>
          </p:cNvSpPr>
          <p:nvPr/>
        </p:nvSpPr>
        <p:spPr bwMode="auto">
          <a:xfrm flipH="1">
            <a:off x="3047548" y="2771955"/>
            <a:ext cx="246981" cy="171089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3" name="Line 97"/>
          <p:cNvSpPr>
            <a:spLocks noChangeShapeType="1"/>
          </p:cNvSpPr>
          <p:nvPr/>
        </p:nvSpPr>
        <p:spPr bwMode="auto">
          <a:xfrm flipH="1">
            <a:off x="3190410" y="2527480"/>
            <a:ext cx="2049506" cy="196456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6"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21</a:t>
            </a:fld>
            <a:endParaRPr lang="en-US" dirty="0">
              <a:solidFill>
                <a:schemeClr val="tx1"/>
              </a:solidFill>
            </a:endParaRPr>
          </a:p>
        </p:txBody>
      </p:sp>
      <p:pic>
        <p:nvPicPr>
          <p:cNvPr id="1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 name="TextBox 128"/>
          <p:cNvSpPr txBox="1"/>
          <p:nvPr/>
        </p:nvSpPr>
        <p:spPr>
          <a:xfrm>
            <a:off x="4038600" y="3962400"/>
            <a:ext cx="4953000" cy="369332"/>
          </a:xfrm>
          <a:prstGeom prst="rect">
            <a:avLst/>
          </a:prstGeom>
          <a:noFill/>
        </p:spPr>
        <p:txBody>
          <a:bodyPr wrap="square" rtlCol="0">
            <a:spAutoFit/>
          </a:bodyPr>
          <a:lstStyle/>
          <a:p>
            <a:r>
              <a:rPr lang="en-US" b="1" dirty="0" smtClean="0">
                <a:solidFill>
                  <a:srgbClr val="C00000"/>
                </a:solidFill>
              </a:rPr>
              <a:t>With example datasets</a:t>
            </a:r>
            <a:endParaRPr lang="en-US" b="1" dirty="0">
              <a:solidFill>
                <a:srgbClr val="C00000"/>
              </a:solidFill>
            </a:endParaRPr>
          </a:p>
        </p:txBody>
      </p:sp>
    </p:spTree>
    <p:extLst>
      <p:ext uri="{BB962C8B-B14F-4D97-AF65-F5344CB8AC3E}">
        <p14:creationId xmlns:p14="http://schemas.microsoft.com/office/powerpoint/2010/main" val="38188379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22</a:t>
            </a:fld>
            <a:endParaRPr lang="en-US" dirty="0">
              <a:solidFill>
                <a:schemeClr val="tx1"/>
              </a:solidFill>
            </a:endParaRPr>
          </a:p>
        </p:txBody>
      </p:sp>
      <p:grpSp>
        <p:nvGrpSpPr>
          <p:cNvPr id="3" name="Group 2"/>
          <p:cNvGrpSpPr/>
          <p:nvPr/>
        </p:nvGrpSpPr>
        <p:grpSpPr>
          <a:xfrm>
            <a:off x="152400" y="1073951"/>
            <a:ext cx="8763000" cy="609600"/>
            <a:chOff x="152400" y="1073951"/>
            <a:chExt cx="8763000" cy="609600"/>
          </a:xfrm>
        </p:grpSpPr>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073951"/>
              <a:ext cx="3739068" cy="567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565" y="1096996"/>
              <a:ext cx="8294835" cy="58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765" y="1676400"/>
            <a:ext cx="7075635" cy="1115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55" y="3276600"/>
            <a:ext cx="9086850" cy="105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4800600"/>
            <a:ext cx="4876800" cy="126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38400" y="6066280"/>
            <a:ext cx="685800" cy="369332"/>
          </a:xfrm>
          <a:prstGeom prst="rect">
            <a:avLst/>
          </a:prstGeom>
          <a:noFill/>
        </p:spPr>
        <p:txBody>
          <a:bodyPr wrap="square" rtlCol="0">
            <a:spAutoFit/>
          </a:bodyPr>
          <a:lstStyle/>
          <a:p>
            <a:r>
              <a:rPr lang="en-US" b="1" dirty="0" smtClean="0"/>
              <a:t>…</a:t>
            </a:r>
            <a:endParaRPr lang="en-US" b="1" dirty="0"/>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242494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23</a:t>
            </a:fld>
            <a:endParaRPr lang="en-US" dirty="0">
              <a:solidFill>
                <a:schemeClr val="tx1"/>
              </a:solidFill>
            </a:endParaRPr>
          </a:p>
        </p:txBody>
      </p:sp>
      <p:pic>
        <p:nvPicPr>
          <p:cNvPr id="7"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r="23494"/>
          <a:stretch>
            <a:fillRect/>
          </a:stretch>
        </p:blipFill>
        <p:spPr bwMode="auto">
          <a:xfrm>
            <a:off x="339253" y="914400"/>
            <a:ext cx="2175347"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231900"/>
            <a:ext cx="3530693" cy="113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115" y="2895600"/>
            <a:ext cx="8875485" cy="146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4800600"/>
            <a:ext cx="3340768"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7237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24</a:t>
            </a:fld>
            <a:endParaRPr lang="en-US" dirty="0">
              <a:solidFill>
                <a:schemeClr val="tx1"/>
              </a:solidFill>
            </a:endParaRPr>
          </a:p>
        </p:txBody>
      </p:sp>
      <p:pic>
        <p:nvPicPr>
          <p:cNvPr id="7"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r="23494"/>
          <a:stretch>
            <a:fillRect/>
          </a:stretch>
        </p:blipFill>
        <p:spPr bwMode="auto">
          <a:xfrm>
            <a:off x="339253" y="914400"/>
            <a:ext cx="2175347"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000" y="2438399"/>
            <a:ext cx="5873458" cy="4065323"/>
          </a:xfrm>
          <a:prstGeom prst="rect">
            <a:avLst/>
          </a:prstGeom>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1231900"/>
            <a:ext cx="3530693" cy="113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05895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 name="Line 50"/>
          <p:cNvSpPr>
            <a:spLocks noChangeShapeType="1"/>
          </p:cNvSpPr>
          <p:nvPr/>
        </p:nvSpPr>
        <p:spPr bwMode="auto">
          <a:xfrm flipH="1">
            <a:off x="6606107" y="3192417"/>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1" name="Line 49"/>
          <p:cNvSpPr>
            <a:spLocks noChangeShapeType="1"/>
          </p:cNvSpPr>
          <p:nvPr/>
        </p:nvSpPr>
        <p:spPr bwMode="auto">
          <a:xfrm>
            <a:off x="5377836" y="2322309"/>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Line 45"/>
          <p:cNvSpPr>
            <a:spLocks noChangeShapeType="1"/>
          </p:cNvSpPr>
          <p:nvPr/>
        </p:nvSpPr>
        <p:spPr bwMode="auto">
          <a:xfrm flipH="1" flipV="1">
            <a:off x="1907560" y="1375747"/>
            <a:ext cx="409972"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Line 46"/>
          <p:cNvSpPr>
            <a:spLocks noChangeShapeType="1"/>
          </p:cNvSpPr>
          <p:nvPr/>
        </p:nvSpPr>
        <p:spPr bwMode="auto">
          <a:xfrm>
            <a:off x="2326018" y="2086566"/>
            <a:ext cx="1106487" cy="3857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 name="Line 48"/>
          <p:cNvSpPr>
            <a:spLocks noChangeShapeType="1"/>
          </p:cNvSpPr>
          <p:nvPr/>
        </p:nvSpPr>
        <p:spPr bwMode="auto">
          <a:xfrm flipV="1">
            <a:off x="2045615" y="1183659"/>
            <a:ext cx="954087" cy="7143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Line 49"/>
          <p:cNvSpPr>
            <a:spLocks noChangeShapeType="1"/>
          </p:cNvSpPr>
          <p:nvPr/>
        </p:nvSpPr>
        <p:spPr bwMode="auto">
          <a:xfrm>
            <a:off x="5964984" y="2912903"/>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50"/>
          <p:cNvSpPr>
            <a:spLocks noChangeShapeType="1"/>
          </p:cNvSpPr>
          <p:nvPr/>
        </p:nvSpPr>
        <p:spPr bwMode="auto">
          <a:xfrm flipH="1">
            <a:off x="5934821" y="2520790"/>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Line 52"/>
          <p:cNvSpPr>
            <a:spLocks noChangeShapeType="1"/>
          </p:cNvSpPr>
          <p:nvPr/>
        </p:nvSpPr>
        <p:spPr bwMode="auto">
          <a:xfrm flipH="1">
            <a:off x="707635" y="1375747"/>
            <a:ext cx="933415"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Line 54"/>
          <p:cNvSpPr>
            <a:spLocks noChangeShapeType="1"/>
          </p:cNvSpPr>
          <p:nvPr/>
        </p:nvSpPr>
        <p:spPr bwMode="auto">
          <a:xfrm flipH="1">
            <a:off x="1398164" y="2117905"/>
            <a:ext cx="994629" cy="395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Oval 4"/>
          <p:cNvSpPr>
            <a:spLocks noChangeArrowheads="1"/>
          </p:cNvSpPr>
          <p:nvPr/>
        </p:nvSpPr>
        <p:spPr bwMode="auto">
          <a:xfrm>
            <a:off x="1156865" y="2283005"/>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2" name="Oval 4"/>
          <p:cNvSpPr>
            <a:spLocks noChangeArrowheads="1"/>
          </p:cNvSpPr>
          <p:nvPr/>
        </p:nvSpPr>
        <p:spPr bwMode="auto">
          <a:xfrm>
            <a:off x="6315821" y="2277858"/>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3" name="Oval 4"/>
          <p:cNvSpPr>
            <a:spLocks noChangeArrowheads="1"/>
          </p:cNvSpPr>
          <p:nvPr/>
        </p:nvSpPr>
        <p:spPr bwMode="auto">
          <a:xfrm>
            <a:off x="228600" y="1791291"/>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4" name="Oval 4"/>
          <p:cNvSpPr>
            <a:spLocks noChangeArrowheads="1"/>
          </p:cNvSpPr>
          <p:nvPr/>
        </p:nvSpPr>
        <p:spPr bwMode="auto">
          <a:xfrm>
            <a:off x="2923502" y="1010596"/>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5" name="Oval 4"/>
          <p:cNvSpPr>
            <a:spLocks noChangeArrowheads="1"/>
          </p:cNvSpPr>
          <p:nvPr/>
        </p:nvSpPr>
        <p:spPr bwMode="auto">
          <a:xfrm>
            <a:off x="5572906" y="270414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6" name="Oval 4"/>
          <p:cNvSpPr>
            <a:spLocks noChangeArrowheads="1"/>
          </p:cNvSpPr>
          <p:nvPr/>
        </p:nvSpPr>
        <p:spPr bwMode="auto">
          <a:xfrm>
            <a:off x="1394702" y="838200"/>
            <a:ext cx="741370" cy="695569"/>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7" name="Oval 4"/>
          <p:cNvSpPr>
            <a:spLocks noChangeArrowheads="1"/>
          </p:cNvSpPr>
          <p:nvPr/>
        </p:nvSpPr>
        <p:spPr bwMode="auto">
          <a:xfrm>
            <a:off x="6421043" y="3464047"/>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8" name="Oval 4"/>
          <p:cNvSpPr>
            <a:spLocks noChangeArrowheads="1"/>
          </p:cNvSpPr>
          <p:nvPr/>
        </p:nvSpPr>
        <p:spPr bwMode="auto">
          <a:xfrm>
            <a:off x="2023844" y="1724999"/>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9" name="Oval 4"/>
          <p:cNvSpPr>
            <a:spLocks noChangeArrowheads="1"/>
          </p:cNvSpPr>
          <p:nvPr/>
        </p:nvSpPr>
        <p:spPr bwMode="auto">
          <a:xfrm>
            <a:off x="3190411" y="2227853"/>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4" name="Line 49"/>
          <p:cNvSpPr>
            <a:spLocks noChangeShapeType="1"/>
          </p:cNvSpPr>
          <p:nvPr/>
        </p:nvSpPr>
        <p:spPr bwMode="auto">
          <a:xfrm flipH="1">
            <a:off x="7248627" y="2248193"/>
            <a:ext cx="418766" cy="88219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Oval 4"/>
          <p:cNvSpPr>
            <a:spLocks noChangeArrowheads="1"/>
          </p:cNvSpPr>
          <p:nvPr/>
        </p:nvSpPr>
        <p:spPr bwMode="auto">
          <a:xfrm>
            <a:off x="7411443" y="201115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23" name="Oval 4"/>
          <p:cNvSpPr>
            <a:spLocks noChangeArrowheads="1"/>
          </p:cNvSpPr>
          <p:nvPr/>
        </p:nvSpPr>
        <p:spPr bwMode="auto">
          <a:xfrm>
            <a:off x="7052350" y="299393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6" name="Oval 4"/>
          <p:cNvSpPr>
            <a:spLocks noChangeArrowheads="1"/>
          </p:cNvSpPr>
          <p:nvPr/>
        </p:nvSpPr>
        <p:spPr bwMode="auto">
          <a:xfrm>
            <a:off x="5089353" y="1975437"/>
            <a:ext cx="631717" cy="54535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877" y="1118257"/>
            <a:ext cx="4431437" cy="67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r="23494"/>
          <a:stretch>
            <a:fillRect/>
          </a:stretch>
        </p:blipFill>
        <p:spPr bwMode="auto">
          <a:xfrm>
            <a:off x="583185" y="2885521"/>
            <a:ext cx="1626615" cy="107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152400" y="4482846"/>
            <a:ext cx="1195734" cy="1797684"/>
            <a:chOff x="2154092" y="782314"/>
            <a:chExt cx="2951308" cy="3577814"/>
          </a:xfrm>
        </p:grpSpPr>
        <p:grpSp>
          <p:nvGrpSpPr>
            <p:cNvPr id="31" name="Group 30"/>
            <p:cNvGrpSpPr/>
            <p:nvPr/>
          </p:nvGrpSpPr>
          <p:grpSpPr>
            <a:xfrm>
              <a:off x="2209800" y="1601688"/>
              <a:ext cx="2895600" cy="2758440"/>
              <a:chOff x="1752600" y="1586448"/>
              <a:chExt cx="2895600" cy="2758440"/>
            </a:xfrm>
          </p:grpSpPr>
          <p:grpSp>
            <p:nvGrpSpPr>
              <p:cNvPr id="34" name="Group 33"/>
              <p:cNvGrpSpPr/>
              <p:nvPr/>
            </p:nvGrpSpPr>
            <p:grpSpPr>
              <a:xfrm>
                <a:off x="1752600" y="1586448"/>
                <a:ext cx="2895600" cy="2758440"/>
                <a:chOff x="685800" y="975360"/>
                <a:chExt cx="2895600" cy="2758440"/>
              </a:xfrm>
            </p:grpSpPr>
            <p:sp>
              <p:nvSpPr>
                <p:cNvPr id="39" name="Rectangle 38"/>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35" name="TextBox 34"/>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6" name="TextBox 35"/>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37" name="TextBox 36"/>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8" name="TextBox 37"/>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32" name="Straight Connector 31"/>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54092" y="782314"/>
              <a:ext cx="2428988"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data1:</a:t>
              </a:r>
              <a:endParaRPr lang="en-US" b="1" dirty="0">
                <a:latin typeface="Times New Roman" pitchFamily="18" charset="0"/>
                <a:cs typeface="Times New Roman" pitchFamily="18" charset="0"/>
              </a:endParaRPr>
            </a:p>
          </p:txBody>
        </p:sp>
      </p:grpSp>
      <p:grpSp>
        <p:nvGrpSpPr>
          <p:cNvPr id="82" name="Group 81"/>
          <p:cNvGrpSpPr/>
          <p:nvPr/>
        </p:nvGrpSpPr>
        <p:grpSpPr>
          <a:xfrm>
            <a:off x="2438398" y="4492043"/>
            <a:ext cx="1195734" cy="1797684"/>
            <a:chOff x="2154092" y="782314"/>
            <a:chExt cx="2951308" cy="3577814"/>
          </a:xfrm>
        </p:grpSpPr>
        <p:grpSp>
          <p:nvGrpSpPr>
            <p:cNvPr id="83" name="Group 82"/>
            <p:cNvGrpSpPr/>
            <p:nvPr/>
          </p:nvGrpSpPr>
          <p:grpSpPr>
            <a:xfrm>
              <a:off x="2209800" y="1601688"/>
              <a:ext cx="2895600" cy="2758440"/>
              <a:chOff x="1752600" y="1586448"/>
              <a:chExt cx="2895600" cy="2758440"/>
            </a:xfrm>
          </p:grpSpPr>
          <p:grpSp>
            <p:nvGrpSpPr>
              <p:cNvPr id="86" name="Group 85"/>
              <p:cNvGrpSpPr/>
              <p:nvPr/>
            </p:nvGrpSpPr>
            <p:grpSpPr>
              <a:xfrm>
                <a:off x="1752600" y="1586448"/>
                <a:ext cx="2895600" cy="2758440"/>
                <a:chOff x="685800" y="975360"/>
                <a:chExt cx="2895600" cy="2758440"/>
              </a:xfrm>
            </p:grpSpPr>
            <p:sp>
              <p:nvSpPr>
                <p:cNvPr id="91" name="Rectangle 90"/>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87" name="TextBox 86"/>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88" name="TextBox 87"/>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89" name="TextBox 88"/>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90" name="TextBox 89"/>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84" name="Straight Connector 83"/>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data2:</a:t>
              </a:r>
              <a:endParaRPr lang="en-US" b="1" dirty="0">
                <a:latin typeface="Times New Roman" pitchFamily="18" charset="0"/>
                <a:cs typeface="Times New Roman" pitchFamily="18" charset="0"/>
              </a:endParaRPr>
            </a:p>
          </p:txBody>
        </p:sp>
      </p:grpSp>
      <p:grpSp>
        <p:nvGrpSpPr>
          <p:cNvPr id="95" name="Group 94"/>
          <p:cNvGrpSpPr/>
          <p:nvPr/>
        </p:nvGrpSpPr>
        <p:grpSpPr>
          <a:xfrm>
            <a:off x="4747864" y="4492043"/>
            <a:ext cx="1195734" cy="1797684"/>
            <a:chOff x="2154092" y="782314"/>
            <a:chExt cx="2951308" cy="3577814"/>
          </a:xfrm>
        </p:grpSpPr>
        <p:grpSp>
          <p:nvGrpSpPr>
            <p:cNvPr id="96" name="Group 95"/>
            <p:cNvGrpSpPr/>
            <p:nvPr/>
          </p:nvGrpSpPr>
          <p:grpSpPr>
            <a:xfrm>
              <a:off x="2209800" y="1601688"/>
              <a:ext cx="2895600" cy="2758440"/>
              <a:chOff x="1752600" y="1586448"/>
              <a:chExt cx="2895600" cy="2758440"/>
            </a:xfrm>
          </p:grpSpPr>
          <p:grpSp>
            <p:nvGrpSpPr>
              <p:cNvPr id="99" name="Group 98"/>
              <p:cNvGrpSpPr/>
              <p:nvPr/>
            </p:nvGrpSpPr>
            <p:grpSpPr>
              <a:xfrm>
                <a:off x="1752600" y="1586448"/>
                <a:ext cx="2895600" cy="2758440"/>
                <a:chOff x="685800" y="975360"/>
                <a:chExt cx="2895600" cy="2758440"/>
              </a:xfrm>
            </p:grpSpPr>
            <p:sp>
              <p:nvSpPr>
                <p:cNvPr id="104" name="Rectangle 103"/>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00" name="TextBox 99"/>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1" name="TextBox 100"/>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02" name="TextBox 101"/>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3" name="TextBox 102"/>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97" name="Straight Connector 96"/>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data3:</a:t>
              </a:r>
              <a:endParaRPr lang="en-US" b="1" dirty="0">
                <a:latin typeface="Times New Roman" pitchFamily="18" charset="0"/>
                <a:cs typeface="Times New Roman" pitchFamily="18" charset="0"/>
              </a:endParaRPr>
            </a:p>
          </p:txBody>
        </p:sp>
      </p:grpSp>
      <p:grpSp>
        <p:nvGrpSpPr>
          <p:cNvPr id="108" name="Group 107"/>
          <p:cNvGrpSpPr/>
          <p:nvPr/>
        </p:nvGrpSpPr>
        <p:grpSpPr>
          <a:xfrm>
            <a:off x="7110063" y="4492043"/>
            <a:ext cx="1652937" cy="1797684"/>
            <a:chOff x="2154090" y="782314"/>
            <a:chExt cx="4079776" cy="3577814"/>
          </a:xfrm>
        </p:grpSpPr>
        <p:grpSp>
          <p:nvGrpSpPr>
            <p:cNvPr id="109" name="Group 108"/>
            <p:cNvGrpSpPr/>
            <p:nvPr/>
          </p:nvGrpSpPr>
          <p:grpSpPr>
            <a:xfrm>
              <a:off x="2209800" y="1601688"/>
              <a:ext cx="2895600" cy="2758440"/>
              <a:chOff x="1752600" y="1586448"/>
              <a:chExt cx="2895600" cy="2758440"/>
            </a:xfrm>
          </p:grpSpPr>
          <p:grpSp>
            <p:nvGrpSpPr>
              <p:cNvPr id="112" name="Group 111"/>
              <p:cNvGrpSpPr/>
              <p:nvPr/>
            </p:nvGrpSpPr>
            <p:grpSpPr>
              <a:xfrm>
                <a:off x="1752600" y="1586448"/>
                <a:ext cx="2895600" cy="2758440"/>
                <a:chOff x="685800" y="975360"/>
                <a:chExt cx="2895600" cy="2758440"/>
              </a:xfrm>
            </p:grpSpPr>
            <p:sp>
              <p:nvSpPr>
                <p:cNvPr id="117" name="Rectangle 116"/>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13" name="TextBox 112"/>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4" name="TextBox 113"/>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15" name="TextBox 114"/>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6" name="TextBox 115"/>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110" name="Straight Connector 109"/>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154090" y="782314"/>
              <a:ext cx="4079776" cy="735058"/>
            </a:xfrm>
            <a:prstGeom prst="rect">
              <a:avLst/>
            </a:prstGeom>
            <a:noFill/>
          </p:spPr>
          <p:txBody>
            <a:bodyPr wrap="square" rtlCol="0">
              <a:spAutoFit/>
            </a:bodyPr>
            <a:lstStyle/>
            <a:p>
              <a:r>
                <a:rPr lang="en-US" b="1" dirty="0" smtClean="0">
                  <a:latin typeface="Times New Roman" pitchFamily="18" charset="0"/>
                  <a:cs typeface="Times New Roman" pitchFamily="18" charset="0"/>
                </a:rPr>
                <a:t>data4:        …</a:t>
              </a:r>
              <a:endParaRPr lang="en-US" b="1" dirty="0">
                <a:latin typeface="Times New Roman" pitchFamily="18" charset="0"/>
                <a:cs typeface="Times New Roman" pitchFamily="18" charset="0"/>
              </a:endParaRPr>
            </a:p>
          </p:txBody>
        </p:sp>
      </p:grpSp>
      <p:sp>
        <p:nvSpPr>
          <p:cNvPr id="121" name="TextBox 120"/>
          <p:cNvSpPr txBox="1"/>
          <p:nvPr/>
        </p:nvSpPr>
        <p:spPr>
          <a:xfrm>
            <a:off x="4038600" y="19050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22" name="Line 97"/>
          <p:cNvSpPr>
            <a:spLocks noChangeShapeType="1"/>
          </p:cNvSpPr>
          <p:nvPr/>
        </p:nvSpPr>
        <p:spPr bwMode="auto">
          <a:xfrm flipH="1">
            <a:off x="3047548" y="2771955"/>
            <a:ext cx="246981" cy="171089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3" name="Line 97"/>
          <p:cNvSpPr>
            <a:spLocks noChangeShapeType="1"/>
          </p:cNvSpPr>
          <p:nvPr/>
        </p:nvSpPr>
        <p:spPr bwMode="auto">
          <a:xfrm flipH="1">
            <a:off x="3190410" y="2527480"/>
            <a:ext cx="2049506" cy="196456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6"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25</a:t>
            </a:fld>
            <a:endParaRPr lang="en-US" dirty="0">
              <a:solidFill>
                <a:schemeClr val="tx1"/>
              </a:solidFill>
            </a:endParaRPr>
          </a:p>
        </p:txBody>
      </p:sp>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1897" y="1018151"/>
            <a:ext cx="2301791" cy="2136829"/>
          </a:xfrm>
          <a:prstGeom prst="rect">
            <a:avLst/>
          </a:prstGeom>
        </p:spPr>
      </p:pic>
      <p:pic>
        <p:nvPicPr>
          <p:cNvPr id="1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52075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 name="Line 50"/>
          <p:cNvSpPr>
            <a:spLocks noChangeShapeType="1"/>
          </p:cNvSpPr>
          <p:nvPr/>
        </p:nvSpPr>
        <p:spPr bwMode="auto">
          <a:xfrm flipH="1">
            <a:off x="6606107" y="3192417"/>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1" name="Line 49"/>
          <p:cNvSpPr>
            <a:spLocks noChangeShapeType="1"/>
          </p:cNvSpPr>
          <p:nvPr/>
        </p:nvSpPr>
        <p:spPr bwMode="auto">
          <a:xfrm>
            <a:off x="5377836" y="2322309"/>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Line 45"/>
          <p:cNvSpPr>
            <a:spLocks noChangeShapeType="1"/>
          </p:cNvSpPr>
          <p:nvPr/>
        </p:nvSpPr>
        <p:spPr bwMode="auto">
          <a:xfrm flipH="1" flipV="1">
            <a:off x="1907560" y="1375747"/>
            <a:ext cx="409972"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Line 46"/>
          <p:cNvSpPr>
            <a:spLocks noChangeShapeType="1"/>
          </p:cNvSpPr>
          <p:nvPr/>
        </p:nvSpPr>
        <p:spPr bwMode="auto">
          <a:xfrm>
            <a:off x="2326018" y="2086566"/>
            <a:ext cx="1106487" cy="3857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 name="Line 48"/>
          <p:cNvSpPr>
            <a:spLocks noChangeShapeType="1"/>
          </p:cNvSpPr>
          <p:nvPr/>
        </p:nvSpPr>
        <p:spPr bwMode="auto">
          <a:xfrm flipV="1">
            <a:off x="2045615" y="1183659"/>
            <a:ext cx="954087" cy="7143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Line 49"/>
          <p:cNvSpPr>
            <a:spLocks noChangeShapeType="1"/>
          </p:cNvSpPr>
          <p:nvPr/>
        </p:nvSpPr>
        <p:spPr bwMode="auto">
          <a:xfrm>
            <a:off x="5964984" y="2912903"/>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50"/>
          <p:cNvSpPr>
            <a:spLocks noChangeShapeType="1"/>
          </p:cNvSpPr>
          <p:nvPr/>
        </p:nvSpPr>
        <p:spPr bwMode="auto">
          <a:xfrm flipH="1">
            <a:off x="5934821" y="2520790"/>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Line 52"/>
          <p:cNvSpPr>
            <a:spLocks noChangeShapeType="1"/>
          </p:cNvSpPr>
          <p:nvPr/>
        </p:nvSpPr>
        <p:spPr bwMode="auto">
          <a:xfrm flipH="1">
            <a:off x="707635" y="1375747"/>
            <a:ext cx="933415"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Line 54"/>
          <p:cNvSpPr>
            <a:spLocks noChangeShapeType="1"/>
          </p:cNvSpPr>
          <p:nvPr/>
        </p:nvSpPr>
        <p:spPr bwMode="auto">
          <a:xfrm flipH="1">
            <a:off x="1398164" y="2117905"/>
            <a:ext cx="994629" cy="395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Oval 4"/>
          <p:cNvSpPr>
            <a:spLocks noChangeArrowheads="1"/>
          </p:cNvSpPr>
          <p:nvPr/>
        </p:nvSpPr>
        <p:spPr bwMode="auto">
          <a:xfrm>
            <a:off x="1156865" y="2283005"/>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2" name="Oval 4"/>
          <p:cNvSpPr>
            <a:spLocks noChangeArrowheads="1"/>
          </p:cNvSpPr>
          <p:nvPr/>
        </p:nvSpPr>
        <p:spPr bwMode="auto">
          <a:xfrm>
            <a:off x="6315821" y="2277858"/>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3" name="Oval 4"/>
          <p:cNvSpPr>
            <a:spLocks noChangeArrowheads="1"/>
          </p:cNvSpPr>
          <p:nvPr/>
        </p:nvSpPr>
        <p:spPr bwMode="auto">
          <a:xfrm>
            <a:off x="228600" y="1791291"/>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4" name="Oval 4"/>
          <p:cNvSpPr>
            <a:spLocks noChangeArrowheads="1"/>
          </p:cNvSpPr>
          <p:nvPr/>
        </p:nvSpPr>
        <p:spPr bwMode="auto">
          <a:xfrm>
            <a:off x="2923502" y="1010596"/>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5" name="Oval 4"/>
          <p:cNvSpPr>
            <a:spLocks noChangeArrowheads="1"/>
          </p:cNvSpPr>
          <p:nvPr/>
        </p:nvSpPr>
        <p:spPr bwMode="auto">
          <a:xfrm>
            <a:off x="5572906" y="270414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6" name="Oval 4"/>
          <p:cNvSpPr>
            <a:spLocks noChangeArrowheads="1"/>
          </p:cNvSpPr>
          <p:nvPr/>
        </p:nvSpPr>
        <p:spPr bwMode="auto">
          <a:xfrm>
            <a:off x="1394702" y="838200"/>
            <a:ext cx="741370" cy="695569"/>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7" name="Oval 4"/>
          <p:cNvSpPr>
            <a:spLocks noChangeArrowheads="1"/>
          </p:cNvSpPr>
          <p:nvPr/>
        </p:nvSpPr>
        <p:spPr bwMode="auto">
          <a:xfrm>
            <a:off x="6421043" y="3464047"/>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8" name="Oval 4"/>
          <p:cNvSpPr>
            <a:spLocks noChangeArrowheads="1"/>
          </p:cNvSpPr>
          <p:nvPr/>
        </p:nvSpPr>
        <p:spPr bwMode="auto">
          <a:xfrm>
            <a:off x="2023844" y="1724999"/>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9" name="Oval 4"/>
          <p:cNvSpPr>
            <a:spLocks noChangeArrowheads="1"/>
          </p:cNvSpPr>
          <p:nvPr/>
        </p:nvSpPr>
        <p:spPr bwMode="auto">
          <a:xfrm>
            <a:off x="3190411" y="2227853"/>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4" name="Line 49"/>
          <p:cNvSpPr>
            <a:spLocks noChangeShapeType="1"/>
          </p:cNvSpPr>
          <p:nvPr/>
        </p:nvSpPr>
        <p:spPr bwMode="auto">
          <a:xfrm flipH="1">
            <a:off x="7248627" y="2248193"/>
            <a:ext cx="418766" cy="88219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Oval 4"/>
          <p:cNvSpPr>
            <a:spLocks noChangeArrowheads="1"/>
          </p:cNvSpPr>
          <p:nvPr/>
        </p:nvSpPr>
        <p:spPr bwMode="auto">
          <a:xfrm>
            <a:off x="7411443" y="201115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23" name="Oval 4"/>
          <p:cNvSpPr>
            <a:spLocks noChangeArrowheads="1"/>
          </p:cNvSpPr>
          <p:nvPr/>
        </p:nvSpPr>
        <p:spPr bwMode="auto">
          <a:xfrm>
            <a:off x="7052350" y="299393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6" name="Oval 4"/>
          <p:cNvSpPr>
            <a:spLocks noChangeArrowheads="1"/>
          </p:cNvSpPr>
          <p:nvPr/>
        </p:nvSpPr>
        <p:spPr bwMode="auto">
          <a:xfrm>
            <a:off x="5089353" y="1975437"/>
            <a:ext cx="631717" cy="54535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877" y="1118257"/>
            <a:ext cx="4431437" cy="67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r="23494"/>
          <a:stretch>
            <a:fillRect/>
          </a:stretch>
        </p:blipFill>
        <p:spPr bwMode="auto">
          <a:xfrm>
            <a:off x="583185" y="2885521"/>
            <a:ext cx="1626615" cy="107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152400" y="4482846"/>
            <a:ext cx="1195734" cy="1797684"/>
            <a:chOff x="2154092" y="782314"/>
            <a:chExt cx="2951308" cy="3577814"/>
          </a:xfrm>
        </p:grpSpPr>
        <p:grpSp>
          <p:nvGrpSpPr>
            <p:cNvPr id="31" name="Group 30"/>
            <p:cNvGrpSpPr/>
            <p:nvPr/>
          </p:nvGrpSpPr>
          <p:grpSpPr>
            <a:xfrm>
              <a:off x="2209800" y="1601688"/>
              <a:ext cx="2895600" cy="2758440"/>
              <a:chOff x="1752600" y="1586448"/>
              <a:chExt cx="2895600" cy="2758440"/>
            </a:xfrm>
          </p:grpSpPr>
          <p:grpSp>
            <p:nvGrpSpPr>
              <p:cNvPr id="34" name="Group 33"/>
              <p:cNvGrpSpPr/>
              <p:nvPr/>
            </p:nvGrpSpPr>
            <p:grpSpPr>
              <a:xfrm>
                <a:off x="1752600" y="1586448"/>
                <a:ext cx="2895600" cy="2758440"/>
                <a:chOff x="685800" y="975360"/>
                <a:chExt cx="2895600" cy="2758440"/>
              </a:xfrm>
            </p:grpSpPr>
            <p:sp>
              <p:nvSpPr>
                <p:cNvPr id="39" name="Rectangle 38"/>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35" name="TextBox 34"/>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6" name="TextBox 35"/>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37" name="TextBox 36"/>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8" name="TextBox 37"/>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32" name="Straight Connector 31"/>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54092" y="782314"/>
              <a:ext cx="2428988"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data1:</a:t>
              </a:r>
              <a:endParaRPr lang="en-US" b="1" dirty="0">
                <a:latin typeface="Times New Roman" pitchFamily="18" charset="0"/>
                <a:cs typeface="Times New Roman" pitchFamily="18" charset="0"/>
              </a:endParaRPr>
            </a:p>
          </p:txBody>
        </p:sp>
      </p:grpSp>
      <p:grpSp>
        <p:nvGrpSpPr>
          <p:cNvPr id="82" name="Group 81"/>
          <p:cNvGrpSpPr/>
          <p:nvPr/>
        </p:nvGrpSpPr>
        <p:grpSpPr>
          <a:xfrm>
            <a:off x="2438398" y="4492043"/>
            <a:ext cx="1195734" cy="1797684"/>
            <a:chOff x="2154092" y="782314"/>
            <a:chExt cx="2951308" cy="3577814"/>
          </a:xfrm>
        </p:grpSpPr>
        <p:grpSp>
          <p:nvGrpSpPr>
            <p:cNvPr id="83" name="Group 82"/>
            <p:cNvGrpSpPr/>
            <p:nvPr/>
          </p:nvGrpSpPr>
          <p:grpSpPr>
            <a:xfrm>
              <a:off x="2209800" y="1601688"/>
              <a:ext cx="2895600" cy="2758440"/>
              <a:chOff x="1752600" y="1586448"/>
              <a:chExt cx="2895600" cy="2758440"/>
            </a:xfrm>
          </p:grpSpPr>
          <p:grpSp>
            <p:nvGrpSpPr>
              <p:cNvPr id="86" name="Group 85"/>
              <p:cNvGrpSpPr/>
              <p:nvPr/>
            </p:nvGrpSpPr>
            <p:grpSpPr>
              <a:xfrm>
                <a:off x="1752600" y="1586448"/>
                <a:ext cx="2895600" cy="2758440"/>
                <a:chOff x="685800" y="975360"/>
                <a:chExt cx="2895600" cy="2758440"/>
              </a:xfrm>
            </p:grpSpPr>
            <p:sp>
              <p:nvSpPr>
                <p:cNvPr id="91" name="Rectangle 90"/>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87" name="TextBox 86"/>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88" name="TextBox 87"/>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89" name="TextBox 88"/>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90" name="TextBox 89"/>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84" name="Straight Connector 83"/>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data2:</a:t>
              </a:r>
              <a:endParaRPr lang="en-US" b="1" dirty="0">
                <a:latin typeface="Times New Roman" pitchFamily="18" charset="0"/>
                <a:cs typeface="Times New Roman" pitchFamily="18" charset="0"/>
              </a:endParaRPr>
            </a:p>
          </p:txBody>
        </p:sp>
      </p:grpSp>
      <p:grpSp>
        <p:nvGrpSpPr>
          <p:cNvPr id="95" name="Group 94"/>
          <p:cNvGrpSpPr/>
          <p:nvPr/>
        </p:nvGrpSpPr>
        <p:grpSpPr>
          <a:xfrm>
            <a:off x="4747864" y="4492043"/>
            <a:ext cx="1195734" cy="1797684"/>
            <a:chOff x="2154092" y="782314"/>
            <a:chExt cx="2951308" cy="3577814"/>
          </a:xfrm>
        </p:grpSpPr>
        <p:grpSp>
          <p:nvGrpSpPr>
            <p:cNvPr id="96" name="Group 95"/>
            <p:cNvGrpSpPr/>
            <p:nvPr/>
          </p:nvGrpSpPr>
          <p:grpSpPr>
            <a:xfrm>
              <a:off x="2209800" y="1601688"/>
              <a:ext cx="2895600" cy="2758440"/>
              <a:chOff x="1752600" y="1586448"/>
              <a:chExt cx="2895600" cy="2758440"/>
            </a:xfrm>
          </p:grpSpPr>
          <p:grpSp>
            <p:nvGrpSpPr>
              <p:cNvPr id="99" name="Group 98"/>
              <p:cNvGrpSpPr/>
              <p:nvPr/>
            </p:nvGrpSpPr>
            <p:grpSpPr>
              <a:xfrm>
                <a:off x="1752600" y="1586448"/>
                <a:ext cx="2895600" cy="2758440"/>
                <a:chOff x="685800" y="975360"/>
                <a:chExt cx="2895600" cy="2758440"/>
              </a:xfrm>
            </p:grpSpPr>
            <p:sp>
              <p:nvSpPr>
                <p:cNvPr id="104" name="Rectangle 103"/>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00" name="TextBox 99"/>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1" name="TextBox 100"/>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02" name="TextBox 101"/>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3" name="TextBox 102"/>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97" name="Straight Connector 96"/>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data3:</a:t>
              </a:r>
              <a:endParaRPr lang="en-US" b="1" dirty="0">
                <a:latin typeface="Times New Roman" pitchFamily="18" charset="0"/>
                <a:cs typeface="Times New Roman" pitchFamily="18" charset="0"/>
              </a:endParaRPr>
            </a:p>
          </p:txBody>
        </p:sp>
      </p:grpSp>
      <p:grpSp>
        <p:nvGrpSpPr>
          <p:cNvPr id="108" name="Group 107"/>
          <p:cNvGrpSpPr/>
          <p:nvPr/>
        </p:nvGrpSpPr>
        <p:grpSpPr>
          <a:xfrm>
            <a:off x="7110063" y="4492043"/>
            <a:ext cx="1652937" cy="1797684"/>
            <a:chOff x="2154090" y="782314"/>
            <a:chExt cx="4079776" cy="3577814"/>
          </a:xfrm>
        </p:grpSpPr>
        <p:grpSp>
          <p:nvGrpSpPr>
            <p:cNvPr id="109" name="Group 108"/>
            <p:cNvGrpSpPr/>
            <p:nvPr/>
          </p:nvGrpSpPr>
          <p:grpSpPr>
            <a:xfrm>
              <a:off x="2209800" y="1601688"/>
              <a:ext cx="2895600" cy="2758440"/>
              <a:chOff x="1752600" y="1586448"/>
              <a:chExt cx="2895600" cy="2758440"/>
            </a:xfrm>
          </p:grpSpPr>
          <p:grpSp>
            <p:nvGrpSpPr>
              <p:cNvPr id="112" name="Group 111"/>
              <p:cNvGrpSpPr/>
              <p:nvPr/>
            </p:nvGrpSpPr>
            <p:grpSpPr>
              <a:xfrm>
                <a:off x="1752600" y="1586448"/>
                <a:ext cx="2895600" cy="2758440"/>
                <a:chOff x="685800" y="975360"/>
                <a:chExt cx="2895600" cy="2758440"/>
              </a:xfrm>
            </p:grpSpPr>
            <p:sp>
              <p:nvSpPr>
                <p:cNvPr id="117" name="Rectangle 116"/>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13" name="TextBox 112"/>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4" name="TextBox 113"/>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15" name="TextBox 114"/>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6" name="TextBox 115"/>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110" name="Straight Connector 109"/>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154090" y="782314"/>
              <a:ext cx="4079776" cy="735058"/>
            </a:xfrm>
            <a:prstGeom prst="rect">
              <a:avLst/>
            </a:prstGeom>
            <a:noFill/>
          </p:spPr>
          <p:txBody>
            <a:bodyPr wrap="square" rtlCol="0">
              <a:spAutoFit/>
            </a:bodyPr>
            <a:lstStyle/>
            <a:p>
              <a:r>
                <a:rPr lang="en-US" b="1" dirty="0" smtClean="0">
                  <a:latin typeface="Times New Roman" pitchFamily="18" charset="0"/>
                  <a:cs typeface="Times New Roman" pitchFamily="18" charset="0"/>
                </a:rPr>
                <a:t>data4:        …</a:t>
              </a:r>
              <a:endParaRPr lang="en-US" b="1" dirty="0">
                <a:latin typeface="Times New Roman" pitchFamily="18" charset="0"/>
                <a:cs typeface="Times New Roman" pitchFamily="18" charset="0"/>
              </a:endParaRPr>
            </a:p>
          </p:txBody>
        </p:sp>
      </p:grpSp>
      <p:sp>
        <p:nvSpPr>
          <p:cNvPr id="121" name="TextBox 120"/>
          <p:cNvSpPr txBox="1"/>
          <p:nvPr/>
        </p:nvSpPr>
        <p:spPr>
          <a:xfrm>
            <a:off x="4038600" y="19050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22" name="Line 97"/>
          <p:cNvSpPr>
            <a:spLocks noChangeShapeType="1"/>
          </p:cNvSpPr>
          <p:nvPr/>
        </p:nvSpPr>
        <p:spPr bwMode="auto">
          <a:xfrm flipH="1">
            <a:off x="3047548" y="2771955"/>
            <a:ext cx="246981" cy="171089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3" name="Line 97"/>
          <p:cNvSpPr>
            <a:spLocks noChangeShapeType="1"/>
          </p:cNvSpPr>
          <p:nvPr/>
        </p:nvSpPr>
        <p:spPr bwMode="auto">
          <a:xfrm flipH="1">
            <a:off x="3190410" y="2527480"/>
            <a:ext cx="2049506" cy="196456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6"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26</a:t>
            </a:fld>
            <a:endParaRPr lang="en-US" dirty="0">
              <a:solidFill>
                <a:schemeClr val="tx1"/>
              </a:solidFill>
            </a:endParaRPr>
          </a:p>
        </p:txBody>
      </p:sp>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1897" y="1018151"/>
            <a:ext cx="2301791" cy="2136829"/>
          </a:xfrm>
          <a:prstGeom prst="rect">
            <a:avLst/>
          </a:prstGeom>
        </p:spPr>
      </p:pic>
      <p:pic>
        <p:nvPicPr>
          <p:cNvPr id="133" name="Picture 1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4012" y="1100718"/>
            <a:ext cx="2301791" cy="2136829"/>
          </a:xfrm>
          <a:prstGeom prst="rect">
            <a:avLst/>
          </a:prstGeom>
        </p:spPr>
      </p:pic>
      <p:pic>
        <p:nvPicPr>
          <p:cNvPr id="1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729443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78158" y="4419600"/>
            <a:ext cx="8684842" cy="199496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 name="Line 50"/>
          <p:cNvSpPr>
            <a:spLocks noChangeShapeType="1"/>
          </p:cNvSpPr>
          <p:nvPr/>
        </p:nvSpPr>
        <p:spPr bwMode="auto">
          <a:xfrm flipH="1">
            <a:off x="6606107" y="3192417"/>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1" name="Line 49"/>
          <p:cNvSpPr>
            <a:spLocks noChangeShapeType="1"/>
          </p:cNvSpPr>
          <p:nvPr/>
        </p:nvSpPr>
        <p:spPr bwMode="auto">
          <a:xfrm>
            <a:off x="5377836" y="2322309"/>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Line 45"/>
          <p:cNvSpPr>
            <a:spLocks noChangeShapeType="1"/>
          </p:cNvSpPr>
          <p:nvPr/>
        </p:nvSpPr>
        <p:spPr bwMode="auto">
          <a:xfrm flipH="1" flipV="1">
            <a:off x="1907560" y="1375747"/>
            <a:ext cx="409972"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Line 46"/>
          <p:cNvSpPr>
            <a:spLocks noChangeShapeType="1"/>
          </p:cNvSpPr>
          <p:nvPr/>
        </p:nvSpPr>
        <p:spPr bwMode="auto">
          <a:xfrm>
            <a:off x="2326018" y="2086566"/>
            <a:ext cx="1106487" cy="38576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 name="Line 48"/>
          <p:cNvSpPr>
            <a:spLocks noChangeShapeType="1"/>
          </p:cNvSpPr>
          <p:nvPr/>
        </p:nvSpPr>
        <p:spPr bwMode="auto">
          <a:xfrm flipV="1">
            <a:off x="2045615" y="1183659"/>
            <a:ext cx="954087" cy="7143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Line 49"/>
          <p:cNvSpPr>
            <a:spLocks noChangeShapeType="1"/>
          </p:cNvSpPr>
          <p:nvPr/>
        </p:nvSpPr>
        <p:spPr bwMode="auto">
          <a:xfrm>
            <a:off x="5964984" y="2912903"/>
            <a:ext cx="539750" cy="6699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50"/>
          <p:cNvSpPr>
            <a:spLocks noChangeShapeType="1"/>
          </p:cNvSpPr>
          <p:nvPr/>
        </p:nvSpPr>
        <p:spPr bwMode="auto">
          <a:xfrm flipH="1">
            <a:off x="5934821" y="2520790"/>
            <a:ext cx="533400" cy="3810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Line 52"/>
          <p:cNvSpPr>
            <a:spLocks noChangeShapeType="1"/>
          </p:cNvSpPr>
          <p:nvPr/>
        </p:nvSpPr>
        <p:spPr bwMode="auto">
          <a:xfrm flipH="1">
            <a:off x="707635" y="1375747"/>
            <a:ext cx="933415" cy="55800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Line 54"/>
          <p:cNvSpPr>
            <a:spLocks noChangeShapeType="1"/>
          </p:cNvSpPr>
          <p:nvPr/>
        </p:nvSpPr>
        <p:spPr bwMode="auto">
          <a:xfrm flipH="1">
            <a:off x="1398164" y="2117905"/>
            <a:ext cx="994629" cy="3952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Oval 4"/>
          <p:cNvSpPr>
            <a:spLocks noChangeArrowheads="1"/>
          </p:cNvSpPr>
          <p:nvPr/>
        </p:nvSpPr>
        <p:spPr bwMode="auto">
          <a:xfrm>
            <a:off x="1156865" y="2283005"/>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2" name="Oval 4"/>
          <p:cNvSpPr>
            <a:spLocks noChangeArrowheads="1"/>
          </p:cNvSpPr>
          <p:nvPr/>
        </p:nvSpPr>
        <p:spPr bwMode="auto">
          <a:xfrm>
            <a:off x="6315821" y="2277858"/>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3" name="Oval 4"/>
          <p:cNvSpPr>
            <a:spLocks noChangeArrowheads="1"/>
          </p:cNvSpPr>
          <p:nvPr/>
        </p:nvSpPr>
        <p:spPr bwMode="auto">
          <a:xfrm>
            <a:off x="228600" y="1791291"/>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4" name="Oval 4"/>
          <p:cNvSpPr>
            <a:spLocks noChangeArrowheads="1"/>
          </p:cNvSpPr>
          <p:nvPr/>
        </p:nvSpPr>
        <p:spPr bwMode="auto">
          <a:xfrm>
            <a:off x="2923502" y="1010596"/>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5" name="Oval 4"/>
          <p:cNvSpPr>
            <a:spLocks noChangeArrowheads="1"/>
          </p:cNvSpPr>
          <p:nvPr/>
        </p:nvSpPr>
        <p:spPr bwMode="auto">
          <a:xfrm>
            <a:off x="5572906" y="270414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6" name="Oval 4"/>
          <p:cNvSpPr>
            <a:spLocks noChangeArrowheads="1"/>
          </p:cNvSpPr>
          <p:nvPr/>
        </p:nvSpPr>
        <p:spPr bwMode="auto">
          <a:xfrm>
            <a:off x="1394702" y="838200"/>
            <a:ext cx="741370" cy="695569"/>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7" name="Oval 4"/>
          <p:cNvSpPr>
            <a:spLocks noChangeArrowheads="1"/>
          </p:cNvSpPr>
          <p:nvPr/>
        </p:nvSpPr>
        <p:spPr bwMode="auto">
          <a:xfrm>
            <a:off x="6421043" y="3464047"/>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8" name="Oval 4"/>
          <p:cNvSpPr>
            <a:spLocks noChangeArrowheads="1"/>
          </p:cNvSpPr>
          <p:nvPr/>
        </p:nvSpPr>
        <p:spPr bwMode="auto">
          <a:xfrm>
            <a:off x="2023844" y="1724999"/>
            <a:ext cx="587375" cy="590550"/>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9" name="Oval 4"/>
          <p:cNvSpPr>
            <a:spLocks noChangeArrowheads="1"/>
          </p:cNvSpPr>
          <p:nvPr/>
        </p:nvSpPr>
        <p:spPr bwMode="auto">
          <a:xfrm>
            <a:off x="3190411" y="2227853"/>
            <a:ext cx="484187" cy="488950"/>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4" name="Line 49"/>
          <p:cNvSpPr>
            <a:spLocks noChangeShapeType="1"/>
          </p:cNvSpPr>
          <p:nvPr/>
        </p:nvSpPr>
        <p:spPr bwMode="auto">
          <a:xfrm flipH="1">
            <a:off x="7248627" y="2248193"/>
            <a:ext cx="418766" cy="88219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Oval 4"/>
          <p:cNvSpPr>
            <a:spLocks noChangeArrowheads="1"/>
          </p:cNvSpPr>
          <p:nvPr/>
        </p:nvSpPr>
        <p:spPr bwMode="auto">
          <a:xfrm>
            <a:off x="7411443" y="2011158"/>
            <a:ext cx="591235" cy="533399"/>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23" name="Oval 4"/>
          <p:cNvSpPr>
            <a:spLocks noChangeArrowheads="1"/>
          </p:cNvSpPr>
          <p:nvPr/>
        </p:nvSpPr>
        <p:spPr bwMode="auto">
          <a:xfrm>
            <a:off x="7052350" y="299393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26" name="Oval 4"/>
          <p:cNvSpPr>
            <a:spLocks noChangeArrowheads="1"/>
          </p:cNvSpPr>
          <p:nvPr/>
        </p:nvSpPr>
        <p:spPr bwMode="auto">
          <a:xfrm>
            <a:off x="5089353" y="1975437"/>
            <a:ext cx="631717" cy="54535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877" y="1118257"/>
            <a:ext cx="4431437" cy="673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r="23494"/>
          <a:stretch>
            <a:fillRect/>
          </a:stretch>
        </p:blipFill>
        <p:spPr bwMode="auto">
          <a:xfrm>
            <a:off x="583185" y="2885521"/>
            <a:ext cx="1626615" cy="107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152400" y="4482846"/>
            <a:ext cx="1195734" cy="1797684"/>
            <a:chOff x="2154092" y="782314"/>
            <a:chExt cx="2951308" cy="3577814"/>
          </a:xfrm>
        </p:grpSpPr>
        <p:grpSp>
          <p:nvGrpSpPr>
            <p:cNvPr id="31" name="Group 30"/>
            <p:cNvGrpSpPr/>
            <p:nvPr/>
          </p:nvGrpSpPr>
          <p:grpSpPr>
            <a:xfrm>
              <a:off x="2209800" y="1601688"/>
              <a:ext cx="2895600" cy="2758440"/>
              <a:chOff x="1752600" y="1586448"/>
              <a:chExt cx="2895600" cy="2758440"/>
            </a:xfrm>
          </p:grpSpPr>
          <p:grpSp>
            <p:nvGrpSpPr>
              <p:cNvPr id="34" name="Group 33"/>
              <p:cNvGrpSpPr/>
              <p:nvPr/>
            </p:nvGrpSpPr>
            <p:grpSpPr>
              <a:xfrm>
                <a:off x="1752600" y="1586448"/>
                <a:ext cx="2895600" cy="2758440"/>
                <a:chOff x="685800" y="975360"/>
                <a:chExt cx="2895600" cy="2758440"/>
              </a:xfrm>
            </p:grpSpPr>
            <p:sp>
              <p:nvSpPr>
                <p:cNvPr id="39" name="Rectangle 38"/>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35" name="TextBox 34"/>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6" name="TextBox 35"/>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37" name="TextBox 36"/>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38" name="TextBox 37"/>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32" name="Straight Connector 31"/>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54092" y="782314"/>
              <a:ext cx="2428988"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data1:</a:t>
              </a:r>
              <a:endParaRPr lang="en-US" b="1" dirty="0">
                <a:latin typeface="Times New Roman" pitchFamily="18" charset="0"/>
                <a:cs typeface="Times New Roman" pitchFamily="18" charset="0"/>
              </a:endParaRPr>
            </a:p>
          </p:txBody>
        </p:sp>
      </p:grpSp>
      <p:grpSp>
        <p:nvGrpSpPr>
          <p:cNvPr id="82" name="Group 81"/>
          <p:cNvGrpSpPr/>
          <p:nvPr/>
        </p:nvGrpSpPr>
        <p:grpSpPr>
          <a:xfrm>
            <a:off x="2438398" y="4492043"/>
            <a:ext cx="1195734" cy="1797684"/>
            <a:chOff x="2154092" y="782314"/>
            <a:chExt cx="2951308" cy="3577814"/>
          </a:xfrm>
        </p:grpSpPr>
        <p:grpSp>
          <p:nvGrpSpPr>
            <p:cNvPr id="83" name="Group 82"/>
            <p:cNvGrpSpPr/>
            <p:nvPr/>
          </p:nvGrpSpPr>
          <p:grpSpPr>
            <a:xfrm>
              <a:off x="2209800" y="1601688"/>
              <a:ext cx="2895600" cy="2758440"/>
              <a:chOff x="1752600" y="1586448"/>
              <a:chExt cx="2895600" cy="2758440"/>
            </a:xfrm>
          </p:grpSpPr>
          <p:grpSp>
            <p:nvGrpSpPr>
              <p:cNvPr id="86" name="Group 85"/>
              <p:cNvGrpSpPr/>
              <p:nvPr/>
            </p:nvGrpSpPr>
            <p:grpSpPr>
              <a:xfrm>
                <a:off x="1752600" y="1586448"/>
                <a:ext cx="2895600" cy="2758440"/>
                <a:chOff x="685800" y="975360"/>
                <a:chExt cx="2895600" cy="2758440"/>
              </a:xfrm>
            </p:grpSpPr>
            <p:sp>
              <p:nvSpPr>
                <p:cNvPr id="91" name="Rectangle 90"/>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87" name="TextBox 86"/>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88" name="TextBox 87"/>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89" name="TextBox 88"/>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90" name="TextBox 89"/>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84" name="Straight Connector 83"/>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data2:</a:t>
              </a:r>
              <a:endParaRPr lang="en-US" b="1" dirty="0">
                <a:latin typeface="Times New Roman" pitchFamily="18" charset="0"/>
                <a:cs typeface="Times New Roman" pitchFamily="18" charset="0"/>
              </a:endParaRPr>
            </a:p>
          </p:txBody>
        </p:sp>
      </p:grpSp>
      <p:grpSp>
        <p:nvGrpSpPr>
          <p:cNvPr id="95" name="Group 94"/>
          <p:cNvGrpSpPr/>
          <p:nvPr/>
        </p:nvGrpSpPr>
        <p:grpSpPr>
          <a:xfrm>
            <a:off x="4747864" y="4492043"/>
            <a:ext cx="1195734" cy="1797684"/>
            <a:chOff x="2154092" y="782314"/>
            <a:chExt cx="2951308" cy="3577814"/>
          </a:xfrm>
        </p:grpSpPr>
        <p:grpSp>
          <p:nvGrpSpPr>
            <p:cNvPr id="96" name="Group 95"/>
            <p:cNvGrpSpPr/>
            <p:nvPr/>
          </p:nvGrpSpPr>
          <p:grpSpPr>
            <a:xfrm>
              <a:off x="2209800" y="1601688"/>
              <a:ext cx="2895600" cy="2758440"/>
              <a:chOff x="1752600" y="1586448"/>
              <a:chExt cx="2895600" cy="2758440"/>
            </a:xfrm>
          </p:grpSpPr>
          <p:grpSp>
            <p:nvGrpSpPr>
              <p:cNvPr id="99" name="Group 98"/>
              <p:cNvGrpSpPr/>
              <p:nvPr/>
            </p:nvGrpSpPr>
            <p:grpSpPr>
              <a:xfrm>
                <a:off x="1752600" y="1586448"/>
                <a:ext cx="2895600" cy="2758440"/>
                <a:chOff x="685800" y="975360"/>
                <a:chExt cx="2895600" cy="2758440"/>
              </a:xfrm>
            </p:grpSpPr>
            <p:sp>
              <p:nvSpPr>
                <p:cNvPr id="104" name="Rectangle 103"/>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00" name="TextBox 99"/>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1" name="TextBox 100"/>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02" name="TextBox 101"/>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03" name="TextBox 102"/>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97" name="Straight Connector 96"/>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154092" y="782314"/>
              <a:ext cx="2428989" cy="731316"/>
            </a:xfrm>
            <a:prstGeom prst="rect">
              <a:avLst/>
            </a:prstGeom>
            <a:noFill/>
          </p:spPr>
          <p:txBody>
            <a:bodyPr wrap="square" rtlCol="0">
              <a:spAutoFit/>
            </a:bodyPr>
            <a:lstStyle/>
            <a:p>
              <a:r>
                <a:rPr lang="en-US" b="1" dirty="0" smtClean="0">
                  <a:latin typeface="Times New Roman" pitchFamily="18" charset="0"/>
                  <a:cs typeface="Times New Roman" pitchFamily="18" charset="0"/>
                </a:rPr>
                <a:t>data3:</a:t>
              </a:r>
              <a:endParaRPr lang="en-US" b="1" dirty="0">
                <a:latin typeface="Times New Roman" pitchFamily="18" charset="0"/>
                <a:cs typeface="Times New Roman" pitchFamily="18" charset="0"/>
              </a:endParaRPr>
            </a:p>
          </p:txBody>
        </p:sp>
      </p:grpSp>
      <p:grpSp>
        <p:nvGrpSpPr>
          <p:cNvPr id="108" name="Group 107"/>
          <p:cNvGrpSpPr/>
          <p:nvPr/>
        </p:nvGrpSpPr>
        <p:grpSpPr>
          <a:xfrm>
            <a:off x="7110063" y="4492043"/>
            <a:ext cx="1652937" cy="1797684"/>
            <a:chOff x="2154090" y="782314"/>
            <a:chExt cx="4079776" cy="3577814"/>
          </a:xfrm>
        </p:grpSpPr>
        <p:grpSp>
          <p:nvGrpSpPr>
            <p:cNvPr id="109" name="Group 108"/>
            <p:cNvGrpSpPr/>
            <p:nvPr/>
          </p:nvGrpSpPr>
          <p:grpSpPr>
            <a:xfrm>
              <a:off x="2209800" y="1601688"/>
              <a:ext cx="2895600" cy="2758440"/>
              <a:chOff x="1752600" y="1586448"/>
              <a:chExt cx="2895600" cy="2758440"/>
            </a:xfrm>
          </p:grpSpPr>
          <p:grpSp>
            <p:nvGrpSpPr>
              <p:cNvPr id="112" name="Group 111"/>
              <p:cNvGrpSpPr/>
              <p:nvPr/>
            </p:nvGrpSpPr>
            <p:grpSpPr>
              <a:xfrm>
                <a:off x="1752600" y="1586448"/>
                <a:ext cx="2895600" cy="2758440"/>
                <a:chOff x="685800" y="975360"/>
                <a:chExt cx="2895600" cy="2758440"/>
              </a:xfrm>
            </p:grpSpPr>
            <p:sp>
              <p:nvSpPr>
                <p:cNvPr id="117" name="Rectangle 116"/>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a:off x="2249418" y="990601"/>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059080"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2209799" y="990600"/>
                  <a:ext cx="999744" cy="54834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a:t>
                  </a:r>
                  <a:endParaRPr lang="en-US" sz="1400" b="1" dirty="0">
                    <a:latin typeface="Times New Roman" pitchFamily="18" charset="0"/>
                    <a:cs typeface="Times New Roman" pitchFamily="18" charset="0"/>
                  </a:endParaRPr>
                </a:p>
              </p:txBody>
            </p:sp>
          </p:grpSp>
          <p:sp>
            <p:nvSpPr>
              <p:cNvPr id="113" name="TextBox 112"/>
              <p:cNvSpPr txBox="1"/>
              <p:nvPr/>
            </p:nvSpPr>
            <p:spPr>
              <a:xfrm>
                <a:off x="3505199" y="1981200"/>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4" name="TextBox 113"/>
              <p:cNvSpPr txBox="1"/>
              <p:nvPr/>
            </p:nvSpPr>
            <p:spPr>
              <a:xfrm>
                <a:off x="3505199" y="2359223"/>
                <a:ext cx="609599" cy="60943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15" name="TextBox 114"/>
              <p:cNvSpPr txBox="1"/>
              <p:nvPr/>
            </p:nvSpPr>
            <p:spPr>
              <a:xfrm>
                <a:off x="3505199" y="2804161"/>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16" name="TextBox 115"/>
              <p:cNvSpPr txBox="1"/>
              <p:nvPr/>
            </p:nvSpPr>
            <p:spPr>
              <a:xfrm>
                <a:off x="3478149" y="3200399"/>
                <a:ext cx="609599" cy="60943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a:t>
                </a:r>
                <a:endParaRPr lang="en-US" sz="1400" b="1" dirty="0">
                  <a:latin typeface="Times New Roman" pitchFamily="18" charset="0"/>
                  <a:cs typeface="Times New Roman" pitchFamily="18" charset="0"/>
                </a:endParaRPr>
              </a:p>
            </p:txBody>
          </p:sp>
        </p:grpSp>
        <p:cxnSp>
          <p:nvCxnSpPr>
            <p:cNvPr id="110" name="Straight Connector 109"/>
            <p:cNvCxnSpPr/>
            <p:nvPr/>
          </p:nvCxnSpPr>
          <p:spPr>
            <a:xfrm>
              <a:off x="2209799" y="2092991"/>
              <a:ext cx="28955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154090" y="782314"/>
              <a:ext cx="4079776" cy="735058"/>
            </a:xfrm>
            <a:prstGeom prst="rect">
              <a:avLst/>
            </a:prstGeom>
            <a:noFill/>
          </p:spPr>
          <p:txBody>
            <a:bodyPr wrap="square" rtlCol="0">
              <a:spAutoFit/>
            </a:bodyPr>
            <a:lstStyle/>
            <a:p>
              <a:r>
                <a:rPr lang="en-US" b="1" dirty="0" smtClean="0">
                  <a:latin typeface="Times New Roman" pitchFamily="18" charset="0"/>
                  <a:cs typeface="Times New Roman" pitchFamily="18" charset="0"/>
                </a:rPr>
                <a:t>data4:        …</a:t>
              </a:r>
              <a:endParaRPr lang="en-US" b="1" dirty="0">
                <a:latin typeface="Times New Roman" pitchFamily="18" charset="0"/>
                <a:cs typeface="Times New Roman" pitchFamily="18" charset="0"/>
              </a:endParaRPr>
            </a:p>
          </p:txBody>
        </p:sp>
      </p:grpSp>
      <p:sp>
        <p:nvSpPr>
          <p:cNvPr id="121" name="TextBox 120"/>
          <p:cNvSpPr txBox="1"/>
          <p:nvPr/>
        </p:nvSpPr>
        <p:spPr>
          <a:xfrm>
            <a:off x="4038600" y="19050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22" name="Line 97"/>
          <p:cNvSpPr>
            <a:spLocks noChangeShapeType="1"/>
          </p:cNvSpPr>
          <p:nvPr/>
        </p:nvSpPr>
        <p:spPr bwMode="auto">
          <a:xfrm flipH="1">
            <a:off x="3047548" y="2771955"/>
            <a:ext cx="246981" cy="171089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3" name="Line 97"/>
          <p:cNvSpPr>
            <a:spLocks noChangeShapeType="1"/>
          </p:cNvSpPr>
          <p:nvPr/>
        </p:nvSpPr>
        <p:spPr bwMode="auto">
          <a:xfrm flipH="1">
            <a:off x="3190410" y="2527480"/>
            <a:ext cx="2049506" cy="196456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6"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27</a:t>
            </a:fld>
            <a:endParaRPr lang="en-US" dirty="0">
              <a:solidFill>
                <a:schemeClr val="tx1"/>
              </a:solidFill>
            </a:endParaRPr>
          </a:p>
        </p:txBody>
      </p:sp>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1897" y="1018151"/>
            <a:ext cx="2301791" cy="2136829"/>
          </a:xfrm>
          <a:prstGeom prst="rect">
            <a:avLst/>
          </a:prstGeom>
        </p:spPr>
      </p:pic>
      <p:pic>
        <p:nvPicPr>
          <p:cNvPr id="133" name="Picture 1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4012" y="1100718"/>
            <a:ext cx="2301791" cy="2136829"/>
          </a:xfrm>
          <a:prstGeom prst="rect">
            <a:avLst/>
          </a:prstGeom>
        </p:spPr>
      </p:pic>
      <p:pic>
        <p:nvPicPr>
          <p:cNvPr id="1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4038600" y="3962400"/>
            <a:ext cx="4953000" cy="369332"/>
          </a:xfrm>
          <a:prstGeom prst="rect">
            <a:avLst/>
          </a:prstGeom>
          <a:noFill/>
        </p:spPr>
        <p:txBody>
          <a:bodyPr wrap="square" rtlCol="0">
            <a:spAutoFit/>
          </a:bodyPr>
          <a:lstStyle/>
          <a:p>
            <a:r>
              <a:rPr lang="en-US" b="1" dirty="0" smtClean="0">
                <a:solidFill>
                  <a:srgbClr val="C00000"/>
                </a:solidFill>
              </a:rPr>
              <a:t>Annotate example </a:t>
            </a:r>
            <a:r>
              <a:rPr lang="en-US" b="1" dirty="0" err="1" smtClean="0">
                <a:solidFill>
                  <a:srgbClr val="C00000"/>
                </a:solidFill>
              </a:rPr>
              <a:t>datastore</a:t>
            </a:r>
            <a:r>
              <a:rPr lang="en-US" b="1" dirty="0" smtClean="0">
                <a:solidFill>
                  <a:srgbClr val="C00000"/>
                </a:solidFill>
              </a:rPr>
              <a:t> with ontology terms </a:t>
            </a:r>
            <a:endParaRPr lang="en-US" b="1" dirty="0">
              <a:solidFill>
                <a:srgbClr val="C00000"/>
              </a:solidFill>
            </a:endParaRPr>
          </a:p>
        </p:txBody>
      </p:sp>
    </p:spTree>
    <p:extLst>
      <p:ext uri="{BB962C8B-B14F-4D97-AF65-F5344CB8AC3E}">
        <p14:creationId xmlns:p14="http://schemas.microsoft.com/office/powerpoint/2010/main" val="25999239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Group 6"/>
          <p:cNvGrpSpPr/>
          <p:nvPr/>
        </p:nvGrpSpPr>
        <p:grpSpPr>
          <a:xfrm>
            <a:off x="3657600" y="1509912"/>
            <a:ext cx="1890362" cy="2223888"/>
            <a:chOff x="2209800" y="1027416"/>
            <a:chExt cx="3282346" cy="3332712"/>
          </a:xfrm>
        </p:grpSpPr>
        <p:grpSp>
          <p:nvGrpSpPr>
            <p:cNvPr id="8" name="Group 7"/>
            <p:cNvGrpSpPr/>
            <p:nvPr/>
          </p:nvGrpSpPr>
          <p:grpSpPr>
            <a:xfrm>
              <a:off x="2209800" y="1601688"/>
              <a:ext cx="2895600" cy="2758440"/>
              <a:chOff x="1752600" y="1586448"/>
              <a:chExt cx="2895600" cy="2758440"/>
            </a:xfrm>
          </p:grpSpPr>
          <p:grpSp>
            <p:nvGrpSpPr>
              <p:cNvPr id="11" name="Group 10"/>
              <p:cNvGrpSpPr/>
              <p:nvPr/>
            </p:nvGrpSpPr>
            <p:grpSpPr>
              <a:xfrm>
                <a:off x="1752600" y="1586448"/>
                <a:ext cx="2895600" cy="2758440"/>
                <a:chOff x="685800" y="975360"/>
                <a:chExt cx="2895600" cy="2758440"/>
              </a:xfrm>
            </p:grpSpPr>
            <p:sp>
              <p:nvSpPr>
                <p:cNvPr id="16" name="Rectangle 15"/>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111453" y="990600"/>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20218"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05570" y="990601"/>
                  <a:ext cx="1326439" cy="461234"/>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column</a:t>
                  </a:r>
                  <a:endParaRPr lang="en-US" sz="1400" b="1" dirty="0">
                    <a:latin typeface="Times New Roman" pitchFamily="18" charset="0"/>
                    <a:cs typeface="Times New Roman" pitchFamily="18" charset="0"/>
                  </a:endParaRPr>
                </a:p>
              </p:txBody>
            </p:sp>
          </p:grpSp>
          <p:sp>
            <p:nvSpPr>
              <p:cNvPr id="12" name="TextBox 11"/>
              <p:cNvSpPr txBox="1"/>
              <p:nvPr/>
            </p:nvSpPr>
            <p:spPr>
              <a:xfrm>
                <a:off x="3505200" y="1981201"/>
                <a:ext cx="609600" cy="44375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3" name="TextBox 12"/>
              <p:cNvSpPr txBox="1"/>
              <p:nvPr/>
            </p:nvSpPr>
            <p:spPr>
              <a:xfrm>
                <a:off x="3505200" y="2359223"/>
                <a:ext cx="609600" cy="44375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4" name="TextBox 13"/>
              <p:cNvSpPr txBox="1"/>
              <p:nvPr/>
            </p:nvSpPr>
            <p:spPr>
              <a:xfrm>
                <a:off x="3505200" y="2804160"/>
                <a:ext cx="609600" cy="44375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5" name="TextBox 14"/>
              <p:cNvSpPr txBox="1"/>
              <p:nvPr/>
            </p:nvSpPr>
            <p:spPr>
              <a:xfrm>
                <a:off x="3505200" y="3200400"/>
                <a:ext cx="609600" cy="48812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a:t>
                </a:r>
                <a:endParaRPr lang="en-US" sz="1600" b="1" dirty="0">
                  <a:latin typeface="Times New Roman" pitchFamily="18" charset="0"/>
                  <a:cs typeface="Times New Roman" pitchFamily="18" charset="0"/>
                </a:endParaRPr>
              </a:p>
            </p:txBody>
          </p:sp>
        </p:grpSp>
        <p:cxnSp>
          <p:nvCxnSpPr>
            <p:cNvPr id="9" name="Straight Connector 8"/>
            <p:cNvCxnSpPr/>
            <p:nvPr/>
          </p:nvCxnSpPr>
          <p:spPr>
            <a:xfrm>
              <a:off x="2209800" y="1996440"/>
              <a:ext cx="289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9800" y="1027416"/>
              <a:ext cx="3282346" cy="532499"/>
            </a:xfrm>
            <a:prstGeom prst="rect">
              <a:avLst/>
            </a:prstGeom>
            <a:noFill/>
          </p:spPr>
          <p:txBody>
            <a:bodyPr wrap="square" rtlCol="0">
              <a:spAutoFit/>
            </a:bodyPr>
            <a:lstStyle/>
            <a:p>
              <a:r>
                <a:rPr lang="en-US" b="1" dirty="0" smtClean="0">
                  <a:latin typeface="Times New Roman" pitchFamily="18" charset="0"/>
                  <a:cs typeface="Times New Roman" pitchFamily="18" charset="0"/>
                </a:rPr>
                <a:t>CSV file:</a:t>
              </a:r>
              <a:endParaRPr lang="en-US" b="1" dirty="0">
                <a:latin typeface="Times New Roman" pitchFamily="18" charset="0"/>
                <a:cs typeface="Times New Roman" pitchFamily="18" charset="0"/>
              </a:endParaRPr>
            </a:p>
          </p:txBody>
        </p:sp>
      </p:grpSp>
      <p:grpSp>
        <p:nvGrpSpPr>
          <p:cNvPr id="21" name="Group 20"/>
          <p:cNvGrpSpPr/>
          <p:nvPr/>
        </p:nvGrpSpPr>
        <p:grpSpPr>
          <a:xfrm>
            <a:off x="76200" y="838200"/>
            <a:ext cx="2632107" cy="1436132"/>
            <a:chOff x="304800" y="1459468"/>
            <a:chExt cx="2743200" cy="1436132"/>
          </a:xfrm>
        </p:grpSpPr>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540" y="1747491"/>
              <a:ext cx="2740460" cy="114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304800" y="1459468"/>
              <a:ext cx="22860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Ontology knowledge</a:t>
              </a:r>
              <a:endParaRPr lang="en-US" b="1" dirty="0">
                <a:latin typeface="Times New Roman" pitchFamily="18" charset="0"/>
                <a:cs typeface="Times New Roman" pitchFamily="18" charset="0"/>
              </a:endParaRPr>
            </a:p>
          </p:txBody>
        </p:sp>
      </p:grpSp>
      <p:sp>
        <p:nvSpPr>
          <p:cNvPr id="27" name="Right Arrow 26"/>
          <p:cNvSpPr/>
          <p:nvPr/>
        </p:nvSpPr>
        <p:spPr>
          <a:xfrm rot="762036">
            <a:off x="2555889" y="1785585"/>
            <a:ext cx="1020584" cy="25733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Brace 1"/>
          <p:cNvSpPr/>
          <p:nvPr/>
        </p:nvSpPr>
        <p:spPr>
          <a:xfrm>
            <a:off x="4213049" y="2057177"/>
            <a:ext cx="204630" cy="153633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28</a:t>
            </a:fld>
            <a:endParaRPr lang="en-US" dirty="0">
              <a:solidFill>
                <a:schemeClr val="tx1"/>
              </a:solidFill>
            </a:endParaRPr>
          </a:p>
        </p:txBody>
      </p:sp>
      <p:pic>
        <p:nvPicPr>
          <p:cNvPr id="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5320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Group 6"/>
          <p:cNvGrpSpPr/>
          <p:nvPr/>
        </p:nvGrpSpPr>
        <p:grpSpPr>
          <a:xfrm>
            <a:off x="3657600" y="1509912"/>
            <a:ext cx="1890362" cy="2223888"/>
            <a:chOff x="2209800" y="1027416"/>
            <a:chExt cx="3282346" cy="3332712"/>
          </a:xfrm>
        </p:grpSpPr>
        <p:grpSp>
          <p:nvGrpSpPr>
            <p:cNvPr id="8" name="Group 7"/>
            <p:cNvGrpSpPr/>
            <p:nvPr/>
          </p:nvGrpSpPr>
          <p:grpSpPr>
            <a:xfrm>
              <a:off x="2209800" y="1601688"/>
              <a:ext cx="2895600" cy="2758440"/>
              <a:chOff x="1752600" y="1586448"/>
              <a:chExt cx="2895600" cy="2758440"/>
            </a:xfrm>
          </p:grpSpPr>
          <p:grpSp>
            <p:nvGrpSpPr>
              <p:cNvPr id="11" name="Group 10"/>
              <p:cNvGrpSpPr/>
              <p:nvPr/>
            </p:nvGrpSpPr>
            <p:grpSpPr>
              <a:xfrm>
                <a:off x="1752600" y="1586448"/>
                <a:ext cx="2895600" cy="2758440"/>
                <a:chOff x="685800" y="975360"/>
                <a:chExt cx="2895600" cy="2758440"/>
              </a:xfrm>
            </p:grpSpPr>
            <p:sp>
              <p:nvSpPr>
                <p:cNvPr id="16" name="Rectangle 15"/>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111453" y="990600"/>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20218"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05570" y="990601"/>
                  <a:ext cx="1326439" cy="461234"/>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column</a:t>
                  </a:r>
                  <a:endParaRPr lang="en-US" sz="1400" b="1" dirty="0">
                    <a:latin typeface="Times New Roman" pitchFamily="18" charset="0"/>
                    <a:cs typeface="Times New Roman" pitchFamily="18" charset="0"/>
                  </a:endParaRPr>
                </a:p>
              </p:txBody>
            </p:sp>
          </p:grpSp>
          <p:sp>
            <p:nvSpPr>
              <p:cNvPr id="12" name="TextBox 11"/>
              <p:cNvSpPr txBox="1"/>
              <p:nvPr/>
            </p:nvSpPr>
            <p:spPr>
              <a:xfrm>
                <a:off x="3505200" y="1981201"/>
                <a:ext cx="609600" cy="44375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3" name="TextBox 12"/>
              <p:cNvSpPr txBox="1"/>
              <p:nvPr/>
            </p:nvSpPr>
            <p:spPr>
              <a:xfrm>
                <a:off x="3505200" y="2359223"/>
                <a:ext cx="609600" cy="44375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4" name="TextBox 13"/>
              <p:cNvSpPr txBox="1"/>
              <p:nvPr/>
            </p:nvSpPr>
            <p:spPr>
              <a:xfrm>
                <a:off x="3505200" y="2804160"/>
                <a:ext cx="609600" cy="44375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5" name="TextBox 14"/>
              <p:cNvSpPr txBox="1"/>
              <p:nvPr/>
            </p:nvSpPr>
            <p:spPr>
              <a:xfrm>
                <a:off x="3505200" y="3200400"/>
                <a:ext cx="609600" cy="48812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a:t>
                </a:r>
                <a:endParaRPr lang="en-US" sz="1600" b="1" dirty="0">
                  <a:latin typeface="Times New Roman" pitchFamily="18" charset="0"/>
                  <a:cs typeface="Times New Roman" pitchFamily="18" charset="0"/>
                </a:endParaRPr>
              </a:p>
            </p:txBody>
          </p:sp>
        </p:grpSp>
        <p:cxnSp>
          <p:nvCxnSpPr>
            <p:cNvPr id="9" name="Straight Connector 8"/>
            <p:cNvCxnSpPr/>
            <p:nvPr/>
          </p:nvCxnSpPr>
          <p:spPr>
            <a:xfrm>
              <a:off x="2209800" y="1996440"/>
              <a:ext cx="289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9800" y="1027416"/>
              <a:ext cx="3282346" cy="532499"/>
            </a:xfrm>
            <a:prstGeom prst="rect">
              <a:avLst/>
            </a:prstGeom>
            <a:noFill/>
          </p:spPr>
          <p:txBody>
            <a:bodyPr wrap="square" rtlCol="0">
              <a:spAutoFit/>
            </a:bodyPr>
            <a:lstStyle/>
            <a:p>
              <a:r>
                <a:rPr lang="en-US" b="1" dirty="0" smtClean="0">
                  <a:latin typeface="Times New Roman" pitchFamily="18" charset="0"/>
                  <a:cs typeface="Times New Roman" pitchFamily="18" charset="0"/>
                </a:rPr>
                <a:t>CSV file:</a:t>
              </a:r>
              <a:endParaRPr lang="en-US" b="1" dirty="0">
                <a:latin typeface="Times New Roman" pitchFamily="18" charset="0"/>
                <a:cs typeface="Times New Roman" pitchFamily="18" charset="0"/>
              </a:endParaRPr>
            </a:p>
          </p:txBody>
        </p:sp>
      </p:grpSp>
      <p:grpSp>
        <p:nvGrpSpPr>
          <p:cNvPr id="21" name="Group 20"/>
          <p:cNvGrpSpPr/>
          <p:nvPr/>
        </p:nvGrpSpPr>
        <p:grpSpPr>
          <a:xfrm>
            <a:off x="76200" y="838200"/>
            <a:ext cx="2632107" cy="1436132"/>
            <a:chOff x="304800" y="1459468"/>
            <a:chExt cx="2743200" cy="1436132"/>
          </a:xfrm>
        </p:grpSpPr>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540" y="1747491"/>
              <a:ext cx="2740460" cy="114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304800" y="1459468"/>
              <a:ext cx="22860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Ontology knowledge</a:t>
              </a:r>
              <a:endParaRPr lang="en-US" b="1" dirty="0">
                <a:latin typeface="Times New Roman" pitchFamily="18" charset="0"/>
                <a:cs typeface="Times New Roman" pitchFamily="18" charset="0"/>
              </a:endParaRPr>
            </a:p>
          </p:txBody>
        </p:sp>
      </p:grpSp>
      <p:sp>
        <p:nvSpPr>
          <p:cNvPr id="27" name="Right Arrow 26"/>
          <p:cNvSpPr/>
          <p:nvPr/>
        </p:nvSpPr>
        <p:spPr>
          <a:xfrm rot="762036">
            <a:off x="2555889" y="1785585"/>
            <a:ext cx="1020584" cy="25733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6253420" y="3348045"/>
            <a:ext cx="2414677" cy="1336458"/>
            <a:chOff x="6477000" y="2931916"/>
            <a:chExt cx="2388385" cy="530424"/>
          </a:xfrm>
        </p:grpSpPr>
        <p:sp>
          <p:nvSpPr>
            <p:cNvPr id="62" name="Oval 61"/>
            <p:cNvSpPr/>
            <p:nvPr/>
          </p:nvSpPr>
          <p:spPr>
            <a:xfrm>
              <a:off x="6477000" y="2931916"/>
              <a:ext cx="2098765" cy="53042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622776" y="3100088"/>
              <a:ext cx="2242609" cy="183229"/>
            </a:xfrm>
            <a:prstGeom prst="rect">
              <a:avLst/>
            </a:prstGeom>
            <a:noFill/>
          </p:spPr>
          <p:txBody>
            <a:bodyPr wrap="square" rtlCol="0">
              <a:spAutoFit/>
            </a:bodyPr>
            <a:lstStyle/>
            <a:p>
              <a:r>
                <a:rPr lang="en-US" sz="2400" b="1" dirty="0" smtClean="0">
                  <a:solidFill>
                    <a:srgbClr val="00B050"/>
                  </a:solidFill>
                  <a:latin typeface="Times New Roman" pitchFamily="18" charset="0"/>
                  <a:cs typeface="Times New Roman" pitchFamily="18" charset="0"/>
                </a:rPr>
                <a:t>first year ice</a:t>
              </a:r>
              <a:endParaRPr lang="en-US" sz="2400" b="1" dirty="0">
                <a:solidFill>
                  <a:srgbClr val="00B050"/>
                </a:solidFill>
                <a:latin typeface="Times New Roman" pitchFamily="18" charset="0"/>
                <a:cs typeface="Times New Roman" pitchFamily="18" charset="0"/>
              </a:endParaRPr>
            </a:p>
          </p:txBody>
        </p:sp>
      </p:grpSp>
      <p:sp>
        <p:nvSpPr>
          <p:cNvPr id="64" name="TextBox 63"/>
          <p:cNvSpPr txBox="1"/>
          <p:nvPr/>
        </p:nvSpPr>
        <p:spPr>
          <a:xfrm>
            <a:off x="6578733" y="1269021"/>
            <a:ext cx="728847" cy="646331"/>
          </a:xfrm>
          <a:prstGeom prst="rect">
            <a:avLst/>
          </a:prstGeom>
          <a:noFill/>
        </p:spPr>
        <p:txBody>
          <a:bodyPr wrap="square" rtlCol="0">
            <a:spAutoFit/>
          </a:bodyPr>
          <a:lstStyle/>
          <a:p>
            <a:r>
              <a:rPr lang="en-US" dirty="0" smtClean="0">
                <a:latin typeface="Times New Roman" pitchFamily="18" charset="0"/>
                <a:cs typeface="Times New Roman" pitchFamily="18" charset="0"/>
              </a:rPr>
              <a:t>   is </a:t>
            </a:r>
          </a:p>
          <a:p>
            <a:r>
              <a:rPr lang="en-US" dirty="0" smtClean="0">
                <a:latin typeface="Times New Roman" pitchFamily="18" charset="0"/>
                <a:cs typeface="Times New Roman" pitchFamily="18" charset="0"/>
              </a:rPr>
              <a:t>about</a:t>
            </a:r>
            <a:endParaRPr lang="en-US" dirty="0">
              <a:latin typeface="Times New Roman" pitchFamily="18" charset="0"/>
              <a:cs typeface="Times New Roman" pitchFamily="18" charset="0"/>
            </a:endParaRPr>
          </a:p>
        </p:txBody>
      </p:sp>
      <p:sp>
        <p:nvSpPr>
          <p:cNvPr id="65" name="Bent Arrow 64"/>
          <p:cNvSpPr/>
          <p:nvPr/>
        </p:nvSpPr>
        <p:spPr>
          <a:xfrm rot="4773441">
            <a:off x="5010943" y="1311048"/>
            <a:ext cx="1996190" cy="2295056"/>
          </a:xfrm>
          <a:prstGeom prst="bentArrow">
            <a:avLst>
              <a:gd name="adj1" fmla="val 5422"/>
              <a:gd name="adj2" fmla="val 8144"/>
              <a:gd name="adj3" fmla="val 30188"/>
              <a:gd name="adj4" fmla="val 828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Left Brace 1"/>
          <p:cNvSpPr/>
          <p:nvPr/>
        </p:nvSpPr>
        <p:spPr>
          <a:xfrm>
            <a:off x="4213049" y="2057177"/>
            <a:ext cx="204630" cy="153633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29</a:t>
            </a:fld>
            <a:endParaRPr lang="en-US" dirty="0">
              <a:solidFill>
                <a:schemeClr val="tx1"/>
              </a:solidFill>
            </a:endParaRPr>
          </a:p>
        </p:txBody>
      </p:sp>
      <p:pic>
        <p:nvPicPr>
          <p:cNvPr id="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84970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2"/>
          <p:cNvSpPr txBox="1">
            <a:spLocks noChangeArrowheads="1"/>
          </p:cNvSpPr>
          <p:nvPr/>
        </p:nvSpPr>
        <p:spPr bwMode="auto">
          <a:xfrm>
            <a:off x="381000" y="6858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3200" dirty="0" smtClean="0">
              <a:solidFill>
                <a:srgbClr val="000000"/>
              </a:solidFill>
              <a:latin typeface="Times New Roman" pitchFamily="16" charset="0"/>
              <a:cs typeface="Times New Roman" pitchFamily="16" charset="0"/>
            </a:endParaRPr>
          </a:p>
          <a:p>
            <a:pPr algn="ctr" eaLnBrk="1"/>
            <a:r>
              <a:rPr lang="en-US" altLang="x-none" sz="4000" dirty="0" smtClean="0">
                <a:solidFill>
                  <a:srgbClr val="000000"/>
                </a:solidFill>
                <a:latin typeface="Times New Roman" pitchFamily="16" charset="0"/>
                <a:cs typeface="Times New Roman" pitchFamily="16" charset="0"/>
              </a:rPr>
              <a:t>Motivation: FA</a:t>
            </a:r>
            <a:r>
              <a:rPr lang="en-US" altLang="x-none" sz="4000" dirty="0" smtClean="0">
                <a:solidFill>
                  <a:schemeClr val="tx2">
                    <a:lumMod val="60000"/>
                    <a:lumOff val="40000"/>
                  </a:schemeClr>
                </a:solidFill>
                <a:latin typeface="Times New Roman" pitchFamily="16" charset="0"/>
                <a:cs typeface="Times New Roman" pitchFamily="16" charset="0"/>
              </a:rPr>
              <a:t>I</a:t>
            </a:r>
            <a:r>
              <a:rPr lang="en-US" altLang="x-none" sz="4000" dirty="0" smtClean="0">
                <a:solidFill>
                  <a:srgbClr val="000000"/>
                </a:solidFill>
                <a:latin typeface="Times New Roman" pitchFamily="16" charset="0"/>
                <a:cs typeface="Times New Roman" pitchFamily="16" charset="0"/>
              </a:rPr>
              <a:t>R data</a:t>
            </a:r>
            <a:endParaRPr lang="en-US" altLang="x-none" sz="3200" dirty="0" smtClean="0">
              <a:solidFill>
                <a:srgbClr val="000000"/>
              </a:solidFill>
              <a:latin typeface="Times New Roman" pitchFamily="16" charset="0"/>
              <a:cs typeface="Times New Roman" pitchFamily="16" charset="0"/>
            </a:endParaRPr>
          </a:p>
          <a:p>
            <a:pPr algn="ctr" eaLnBrk="1">
              <a:buClrTx/>
              <a:buFontTx/>
              <a:buNone/>
            </a:pPr>
            <a:endParaRPr lang="en-US" altLang="x-none" sz="3200" dirty="0">
              <a:solidFill>
                <a:srgbClr val="000000"/>
              </a:solidFill>
              <a:latin typeface="Times New Roman" pitchFamily="16" charset="0"/>
              <a:cs typeface="Times New Roman" pitchFamily="16" charset="0"/>
            </a:endParaRPr>
          </a:p>
        </p:txBody>
      </p:sp>
      <p:sp>
        <p:nvSpPr>
          <p:cNvPr id="8" name="Rectangle 7"/>
          <p:cNvSpPr/>
          <p:nvPr/>
        </p:nvSpPr>
        <p:spPr>
          <a:xfrm>
            <a:off x="113580" y="2402919"/>
            <a:ext cx="8763000" cy="2092881"/>
          </a:xfrm>
          <a:prstGeom prst="rect">
            <a:avLst/>
          </a:prstGeom>
        </p:spPr>
        <p:txBody>
          <a:bodyPr wrap="square">
            <a:spAutoFit/>
          </a:bodyPr>
          <a:lstStyle/>
          <a:p>
            <a:pPr marL="914400" lvl="1" indent="-457200">
              <a:buFont typeface="Arial" pitchFamily="34" charset="0"/>
              <a:buChar char="•"/>
            </a:pPr>
            <a:r>
              <a:rPr lang="en-GB" sz="2800" b="1" dirty="0" smtClean="0">
                <a:solidFill>
                  <a:schemeClr val="tx2">
                    <a:lumMod val="60000"/>
                    <a:lumOff val="40000"/>
                  </a:schemeClr>
                </a:solidFill>
                <a:latin typeface="Times New Roman" pitchFamily="18" charset="0"/>
                <a:cs typeface="Times New Roman" pitchFamily="18" charset="0"/>
              </a:rPr>
              <a:t>Interoperable </a:t>
            </a:r>
            <a:r>
              <a:rPr lang="en-GB" sz="2800" b="1" dirty="0" smtClean="0">
                <a:latin typeface="Times New Roman" pitchFamily="18" charset="0"/>
                <a:cs typeface="Times New Roman" pitchFamily="18" charset="0"/>
              </a:rPr>
              <a:t>data</a:t>
            </a:r>
            <a:r>
              <a:rPr lang="en-GB" sz="2800" b="1" dirty="0" smtClean="0">
                <a:solidFill>
                  <a:prstClr val="black"/>
                </a:solidFill>
                <a:latin typeface="Times New Roman" pitchFamily="18" charset="0"/>
                <a:cs typeface="Times New Roman" pitchFamily="18" charset="0"/>
              </a:rPr>
              <a:t>:</a:t>
            </a:r>
            <a:endParaRPr lang="en-GB" sz="2800" dirty="0" smtClean="0">
              <a:solidFill>
                <a:prstClr val="black"/>
              </a:solidFill>
              <a:latin typeface="Times New Roman" pitchFamily="18" charset="0"/>
              <a:cs typeface="Times New Roman" pitchFamily="18" charset="0"/>
            </a:endParaRPr>
          </a:p>
          <a:p>
            <a:pPr lvl="1"/>
            <a:r>
              <a:rPr lang="en-GB" sz="2000" u="sng" dirty="0" smtClean="0">
                <a:solidFill>
                  <a:prstClr val="black"/>
                </a:solidFill>
                <a:latin typeface="Times New Roman" pitchFamily="18" charset="0"/>
                <a:cs typeface="Times New Roman" pitchFamily="18" charset="0"/>
              </a:rPr>
              <a:t>formal</a:t>
            </a:r>
            <a:r>
              <a:rPr lang="en-GB" sz="2000" u="sng" dirty="0">
                <a:solidFill>
                  <a:prstClr val="black"/>
                </a:solidFill>
                <a:latin typeface="Times New Roman" pitchFamily="18" charset="0"/>
                <a:cs typeface="Times New Roman" pitchFamily="18" charset="0"/>
              </a:rPr>
              <a:t>, accessible, shared, and broadly applicable </a:t>
            </a:r>
            <a:r>
              <a:rPr lang="en-GB" sz="2000" u="sng" dirty="0" smtClean="0">
                <a:solidFill>
                  <a:prstClr val="black"/>
                </a:solidFill>
                <a:latin typeface="Times New Roman" pitchFamily="18" charset="0"/>
                <a:cs typeface="Times New Roman" pitchFamily="18" charset="0"/>
              </a:rPr>
              <a:t>vocabularies</a:t>
            </a:r>
            <a:r>
              <a:rPr lang="en-GB" sz="2000" dirty="0">
                <a:solidFill>
                  <a:prstClr val="black"/>
                </a:solidFill>
                <a:latin typeface="Times New Roman" pitchFamily="18" charset="0"/>
                <a:cs typeface="Times New Roman" pitchFamily="18" charset="0"/>
              </a:rPr>
              <a:t> for knowledge </a:t>
            </a:r>
            <a:r>
              <a:rPr lang="en-GB" sz="2000" dirty="0" smtClean="0">
                <a:solidFill>
                  <a:prstClr val="black"/>
                </a:solidFill>
                <a:latin typeface="Times New Roman" pitchFamily="18" charset="0"/>
                <a:cs typeface="Times New Roman" pitchFamily="18" charset="0"/>
              </a:rPr>
              <a:t>representation</a:t>
            </a:r>
            <a:r>
              <a:rPr lang="en-GB" sz="1200" dirty="0">
                <a:solidFill>
                  <a:prstClr val="black"/>
                </a:solidFill>
                <a:latin typeface="Times New Roman" pitchFamily="18" charset="0"/>
                <a:cs typeface="Times New Roman" pitchFamily="18" charset="0"/>
              </a:rPr>
              <a:t/>
            </a:r>
            <a:br>
              <a:rPr lang="en-GB" sz="1200" dirty="0">
                <a:solidFill>
                  <a:prstClr val="black"/>
                </a:solidFill>
                <a:latin typeface="Times New Roman" pitchFamily="18" charset="0"/>
                <a:cs typeface="Times New Roman" pitchFamily="18" charset="0"/>
              </a:rPr>
            </a:br>
            <a:endParaRPr lang="en-GB" sz="1200" dirty="0" smtClean="0">
              <a:solidFill>
                <a:prstClr val="black"/>
              </a:solidFill>
              <a:latin typeface="Times New Roman" pitchFamily="18" charset="0"/>
              <a:cs typeface="Times New Roman" pitchFamily="18" charset="0"/>
            </a:endParaRPr>
          </a:p>
          <a:p>
            <a:pPr lvl="1"/>
            <a:endParaRPr lang="en-GB" sz="1200" dirty="0" smtClean="0">
              <a:solidFill>
                <a:prstClr val="black"/>
              </a:solidFill>
              <a:latin typeface="Times New Roman" pitchFamily="18" charset="0"/>
              <a:cs typeface="Times New Roman" pitchFamily="18" charset="0"/>
            </a:endParaRPr>
          </a:p>
          <a:p>
            <a:pPr lvl="1"/>
            <a:endParaRPr lang="en-GB" sz="1400" dirty="0">
              <a:solidFill>
                <a:prstClr val="black"/>
              </a:solidFill>
              <a:latin typeface="Times New Roman" pitchFamily="18" charset="0"/>
              <a:cs typeface="Times New Roman" pitchFamily="18" charset="0"/>
            </a:endParaRPr>
          </a:p>
          <a:p>
            <a:pPr lvl="1"/>
            <a:endParaRPr lang="en-GB" sz="2400" dirty="0">
              <a:solidFill>
                <a:prstClr val="black"/>
              </a:solidFill>
              <a:latin typeface="Times New Roman" pitchFamily="18" charset="0"/>
              <a:cs typeface="Times New Roman" pitchFamily="18" charset="0"/>
            </a:endParaRPr>
          </a:p>
        </p:txBody>
      </p:sp>
      <p:sp>
        <p:nvSpPr>
          <p:cNvPr id="9" name="TextBox 8"/>
          <p:cNvSpPr txBox="1"/>
          <p:nvPr/>
        </p:nvSpPr>
        <p:spPr>
          <a:xfrm>
            <a:off x="2589360" y="3492273"/>
            <a:ext cx="6553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Wilkinson et al. (2016</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Scientific </a:t>
            </a:r>
            <a:r>
              <a:rPr lang="en-US" i="1" dirty="0" smtClean="0">
                <a:latin typeface="Times New Roman" pitchFamily="18" charset="0"/>
                <a:cs typeface="Times New Roman" pitchFamily="18" charset="0"/>
              </a:rPr>
              <a:t>Data. </a:t>
            </a:r>
            <a:r>
              <a:rPr lang="en-US" b="1" i="1" dirty="0" smtClean="0">
                <a:latin typeface="Times New Roman" pitchFamily="18" charset="0"/>
                <a:cs typeface="Times New Roman" pitchFamily="18" charset="0"/>
              </a:rPr>
              <a:t>3</a:t>
            </a:r>
            <a:r>
              <a:rPr lang="en-US" i="1" dirty="0" smtClean="0">
                <a:latin typeface="Times New Roman" pitchFamily="18" charset="0"/>
                <a:cs typeface="Times New Roman" pitchFamily="18" charset="0"/>
              </a:rPr>
              <a:t>:160018.</a:t>
            </a:r>
            <a:endParaRPr lang="en-US" i="1" dirty="0">
              <a:latin typeface="Times New Roman" pitchFamily="18" charset="0"/>
              <a:cs typeface="Times New Roman" pitchFamily="18" charset="0"/>
            </a:endParaRPr>
          </a:p>
        </p:txBody>
      </p:sp>
      <p:sp>
        <p:nvSpPr>
          <p:cNvPr id="12"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3</a:t>
            </a:fld>
            <a:endParaRPr lang="en-US" dirty="0">
              <a:solidFill>
                <a:schemeClr val="tx1"/>
              </a:solidFill>
            </a:endParaRP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p:cNvSpPr txBox="1"/>
          <p:nvPr/>
        </p:nvSpPr>
        <p:spPr>
          <a:xfrm>
            <a:off x="381000" y="1830720"/>
            <a:ext cx="7543800" cy="461665"/>
          </a:xfrm>
          <a:prstGeom prst="rect">
            <a:avLst/>
          </a:prstGeom>
          <a:noFill/>
        </p:spPr>
        <p:txBody>
          <a:bodyPr wrap="square" rtlCol="0">
            <a:spAutoFit/>
          </a:bodyPr>
          <a:lstStyle/>
          <a:p>
            <a:r>
              <a:rPr lang="en-US" altLang="x-none" sz="2400" dirty="0" smtClean="0">
                <a:solidFill>
                  <a:srgbClr val="000000"/>
                </a:solidFill>
                <a:latin typeface="Times New Roman" pitchFamily="16" charset="0"/>
                <a:cs typeface="Times New Roman" pitchFamily="16" charset="0"/>
              </a:rPr>
              <a:t>Findable Accessible </a:t>
            </a:r>
            <a:r>
              <a:rPr lang="en-US" altLang="x-none" sz="2400" dirty="0" smtClean="0">
                <a:solidFill>
                  <a:schemeClr val="tx2">
                    <a:lumMod val="60000"/>
                    <a:lumOff val="40000"/>
                  </a:schemeClr>
                </a:solidFill>
                <a:latin typeface="Times New Roman" pitchFamily="16" charset="0"/>
                <a:cs typeface="Times New Roman" pitchFamily="16" charset="0"/>
              </a:rPr>
              <a:t>Interoperable </a:t>
            </a:r>
            <a:r>
              <a:rPr lang="en-US" altLang="x-none" sz="2400" dirty="0" smtClean="0">
                <a:solidFill>
                  <a:srgbClr val="000000"/>
                </a:solidFill>
                <a:latin typeface="Times New Roman" pitchFamily="16" charset="0"/>
                <a:cs typeface="Times New Roman" pitchFamily="16" charset="0"/>
              </a:rPr>
              <a:t>Reusable</a:t>
            </a:r>
            <a:endParaRPr lang="en-US" sz="2400" dirty="0"/>
          </a:p>
        </p:txBody>
      </p:sp>
    </p:spTree>
    <p:extLst>
      <p:ext uri="{BB962C8B-B14F-4D97-AF65-F5344CB8AC3E}">
        <p14:creationId xmlns:p14="http://schemas.microsoft.com/office/powerpoint/2010/main" val="4054687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Group 6"/>
          <p:cNvGrpSpPr/>
          <p:nvPr/>
        </p:nvGrpSpPr>
        <p:grpSpPr>
          <a:xfrm>
            <a:off x="3657600" y="1509912"/>
            <a:ext cx="1890362" cy="2223888"/>
            <a:chOff x="2209800" y="1027416"/>
            <a:chExt cx="3282346" cy="3332712"/>
          </a:xfrm>
        </p:grpSpPr>
        <p:grpSp>
          <p:nvGrpSpPr>
            <p:cNvPr id="8" name="Group 7"/>
            <p:cNvGrpSpPr/>
            <p:nvPr/>
          </p:nvGrpSpPr>
          <p:grpSpPr>
            <a:xfrm>
              <a:off x="2209800" y="1601688"/>
              <a:ext cx="2895600" cy="2758440"/>
              <a:chOff x="1752600" y="1586448"/>
              <a:chExt cx="2895600" cy="2758440"/>
            </a:xfrm>
          </p:grpSpPr>
          <p:grpSp>
            <p:nvGrpSpPr>
              <p:cNvPr id="11" name="Group 10"/>
              <p:cNvGrpSpPr/>
              <p:nvPr/>
            </p:nvGrpSpPr>
            <p:grpSpPr>
              <a:xfrm>
                <a:off x="1752600" y="1586448"/>
                <a:ext cx="2895600" cy="2758440"/>
                <a:chOff x="685800" y="975360"/>
                <a:chExt cx="2895600" cy="2758440"/>
              </a:xfrm>
            </p:grpSpPr>
            <p:sp>
              <p:nvSpPr>
                <p:cNvPr id="16" name="Rectangle 15"/>
                <p:cNvSpPr/>
                <p:nvPr/>
              </p:nvSpPr>
              <p:spPr>
                <a:xfrm>
                  <a:off x="685800" y="990600"/>
                  <a:ext cx="2895600" cy="2743200"/>
                </a:xfrm>
                <a:prstGeom prst="rect">
                  <a:avLst/>
                </a:prstGeom>
                <a:solidFill>
                  <a:schemeClr val="bg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111453" y="990600"/>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20218" y="975360"/>
                  <a:ext cx="0" cy="2743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05570" y="990601"/>
                  <a:ext cx="1326439" cy="461234"/>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column</a:t>
                  </a:r>
                  <a:endParaRPr lang="en-US" sz="1400" b="1" dirty="0">
                    <a:latin typeface="Times New Roman" pitchFamily="18" charset="0"/>
                    <a:cs typeface="Times New Roman" pitchFamily="18" charset="0"/>
                  </a:endParaRPr>
                </a:p>
              </p:txBody>
            </p:sp>
          </p:grpSp>
          <p:sp>
            <p:nvSpPr>
              <p:cNvPr id="12" name="TextBox 11"/>
              <p:cNvSpPr txBox="1"/>
              <p:nvPr/>
            </p:nvSpPr>
            <p:spPr>
              <a:xfrm>
                <a:off x="3505200" y="1981201"/>
                <a:ext cx="609600" cy="44375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3" name="TextBox 12"/>
              <p:cNvSpPr txBox="1"/>
              <p:nvPr/>
            </p:nvSpPr>
            <p:spPr>
              <a:xfrm>
                <a:off x="3505200" y="2359223"/>
                <a:ext cx="609600" cy="443751"/>
              </a:xfrm>
              <a:prstGeom prst="rect">
                <a:avLst/>
              </a:prstGeom>
              <a:noFill/>
            </p:spPr>
            <p:txBody>
              <a:bodyPr wrap="square" rtlCol="0">
                <a:spAutoFit/>
              </a:bodyPr>
              <a:lstStyle/>
              <a:p>
                <a:r>
                  <a:rPr lang="en-US" sz="1400" b="1" dirty="0">
                    <a:latin typeface="Times New Roman" pitchFamily="18" charset="0"/>
                    <a:cs typeface="Times New Roman" pitchFamily="18" charset="0"/>
                  </a:rPr>
                  <a:t>1</a:t>
                </a:r>
              </a:p>
            </p:txBody>
          </p:sp>
          <p:sp>
            <p:nvSpPr>
              <p:cNvPr id="14" name="TextBox 13"/>
              <p:cNvSpPr txBox="1"/>
              <p:nvPr/>
            </p:nvSpPr>
            <p:spPr>
              <a:xfrm>
                <a:off x="3505200" y="2804160"/>
                <a:ext cx="609600" cy="443751"/>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0</a:t>
                </a:r>
                <a:endParaRPr lang="en-US" sz="1400" b="1" dirty="0">
                  <a:latin typeface="Times New Roman" pitchFamily="18" charset="0"/>
                  <a:cs typeface="Times New Roman" pitchFamily="18" charset="0"/>
                </a:endParaRPr>
              </a:p>
            </p:txBody>
          </p:sp>
          <p:sp>
            <p:nvSpPr>
              <p:cNvPr id="15" name="TextBox 14"/>
              <p:cNvSpPr txBox="1"/>
              <p:nvPr/>
            </p:nvSpPr>
            <p:spPr>
              <a:xfrm>
                <a:off x="3505200" y="3200400"/>
                <a:ext cx="609600" cy="48812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a:t>
                </a:r>
                <a:endParaRPr lang="en-US" sz="1600" b="1" dirty="0">
                  <a:latin typeface="Times New Roman" pitchFamily="18" charset="0"/>
                  <a:cs typeface="Times New Roman" pitchFamily="18" charset="0"/>
                </a:endParaRPr>
              </a:p>
            </p:txBody>
          </p:sp>
        </p:grpSp>
        <p:cxnSp>
          <p:nvCxnSpPr>
            <p:cNvPr id="9" name="Straight Connector 8"/>
            <p:cNvCxnSpPr/>
            <p:nvPr/>
          </p:nvCxnSpPr>
          <p:spPr>
            <a:xfrm>
              <a:off x="2209800" y="1996440"/>
              <a:ext cx="289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9800" y="1027416"/>
              <a:ext cx="3282346" cy="532499"/>
            </a:xfrm>
            <a:prstGeom prst="rect">
              <a:avLst/>
            </a:prstGeom>
            <a:noFill/>
          </p:spPr>
          <p:txBody>
            <a:bodyPr wrap="square" rtlCol="0">
              <a:spAutoFit/>
            </a:bodyPr>
            <a:lstStyle/>
            <a:p>
              <a:r>
                <a:rPr lang="en-US" b="1" dirty="0" smtClean="0">
                  <a:latin typeface="Times New Roman" pitchFamily="18" charset="0"/>
                  <a:cs typeface="Times New Roman" pitchFamily="18" charset="0"/>
                </a:rPr>
                <a:t>CSV file:</a:t>
              </a:r>
              <a:endParaRPr lang="en-US" b="1" dirty="0">
                <a:latin typeface="Times New Roman" pitchFamily="18" charset="0"/>
                <a:cs typeface="Times New Roman" pitchFamily="18" charset="0"/>
              </a:endParaRPr>
            </a:p>
          </p:txBody>
        </p:sp>
      </p:grpSp>
      <p:grpSp>
        <p:nvGrpSpPr>
          <p:cNvPr id="21" name="Group 20"/>
          <p:cNvGrpSpPr/>
          <p:nvPr/>
        </p:nvGrpSpPr>
        <p:grpSpPr>
          <a:xfrm>
            <a:off x="76200" y="838200"/>
            <a:ext cx="2632107" cy="1436132"/>
            <a:chOff x="304800" y="1459468"/>
            <a:chExt cx="2743200" cy="1436132"/>
          </a:xfrm>
        </p:grpSpPr>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540" y="1747491"/>
              <a:ext cx="2740460" cy="114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304800" y="1459468"/>
              <a:ext cx="22860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Ontology knowledge</a:t>
              </a:r>
              <a:endParaRPr lang="en-US" b="1" dirty="0">
                <a:latin typeface="Times New Roman" pitchFamily="18" charset="0"/>
                <a:cs typeface="Times New Roman" pitchFamily="18" charset="0"/>
              </a:endParaRPr>
            </a:p>
          </p:txBody>
        </p:sp>
      </p:grpSp>
      <p:sp>
        <p:nvSpPr>
          <p:cNvPr id="27" name="Right Arrow 26"/>
          <p:cNvSpPr/>
          <p:nvPr/>
        </p:nvSpPr>
        <p:spPr>
          <a:xfrm rot="762036">
            <a:off x="2555889" y="1785585"/>
            <a:ext cx="1020584" cy="25733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6253420" y="3348045"/>
            <a:ext cx="2414677" cy="1336458"/>
            <a:chOff x="6477000" y="2931916"/>
            <a:chExt cx="2388385" cy="530424"/>
          </a:xfrm>
        </p:grpSpPr>
        <p:sp>
          <p:nvSpPr>
            <p:cNvPr id="62" name="Oval 61"/>
            <p:cNvSpPr/>
            <p:nvPr/>
          </p:nvSpPr>
          <p:spPr>
            <a:xfrm>
              <a:off x="6477000" y="2931916"/>
              <a:ext cx="2098765" cy="53042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622776" y="3100088"/>
              <a:ext cx="2242609" cy="183229"/>
            </a:xfrm>
            <a:prstGeom prst="rect">
              <a:avLst/>
            </a:prstGeom>
            <a:noFill/>
          </p:spPr>
          <p:txBody>
            <a:bodyPr wrap="square" rtlCol="0">
              <a:spAutoFit/>
            </a:bodyPr>
            <a:lstStyle/>
            <a:p>
              <a:r>
                <a:rPr lang="en-US" sz="2400" b="1" dirty="0" smtClean="0">
                  <a:solidFill>
                    <a:srgbClr val="00B050"/>
                  </a:solidFill>
                  <a:latin typeface="Times New Roman" pitchFamily="18" charset="0"/>
                  <a:cs typeface="Times New Roman" pitchFamily="18" charset="0"/>
                </a:rPr>
                <a:t>first year ice</a:t>
              </a:r>
              <a:endParaRPr lang="en-US" sz="2400" b="1" dirty="0">
                <a:solidFill>
                  <a:srgbClr val="00B050"/>
                </a:solidFill>
                <a:latin typeface="Times New Roman" pitchFamily="18" charset="0"/>
                <a:cs typeface="Times New Roman" pitchFamily="18" charset="0"/>
              </a:endParaRPr>
            </a:p>
          </p:txBody>
        </p:sp>
      </p:grpSp>
      <p:sp>
        <p:nvSpPr>
          <p:cNvPr id="64" name="TextBox 63"/>
          <p:cNvSpPr txBox="1"/>
          <p:nvPr/>
        </p:nvSpPr>
        <p:spPr>
          <a:xfrm>
            <a:off x="6578733" y="1269021"/>
            <a:ext cx="728847" cy="646331"/>
          </a:xfrm>
          <a:prstGeom prst="rect">
            <a:avLst/>
          </a:prstGeom>
          <a:noFill/>
        </p:spPr>
        <p:txBody>
          <a:bodyPr wrap="square" rtlCol="0">
            <a:spAutoFit/>
          </a:bodyPr>
          <a:lstStyle/>
          <a:p>
            <a:r>
              <a:rPr lang="en-US" dirty="0" smtClean="0">
                <a:latin typeface="Times New Roman" pitchFamily="18" charset="0"/>
                <a:cs typeface="Times New Roman" pitchFamily="18" charset="0"/>
              </a:rPr>
              <a:t>   is </a:t>
            </a:r>
          </a:p>
          <a:p>
            <a:r>
              <a:rPr lang="en-US" dirty="0" smtClean="0">
                <a:latin typeface="Times New Roman" pitchFamily="18" charset="0"/>
                <a:cs typeface="Times New Roman" pitchFamily="18" charset="0"/>
              </a:rPr>
              <a:t>about</a:t>
            </a:r>
            <a:endParaRPr lang="en-US" dirty="0">
              <a:latin typeface="Times New Roman" pitchFamily="18" charset="0"/>
              <a:cs typeface="Times New Roman" pitchFamily="18" charset="0"/>
            </a:endParaRPr>
          </a:p>
        </p:txBody>
      </p:sp>
      <p:sp>
        <p:nvSpPr>
          <p:cNvPr id="65" name="Bent Arrow 64"/>
          <p:cNvSpPr/>
          <p:nvPr/>
        </p:nvSpPr>
        <p:spPr>
          <a:xfrm rot="4773441">
            <a:off x="5010943" y="1311048"/>
            <a:ext cx="1996190" cy="2295056"/>
          </a:xfrm>
          <a:prstGeom prst="bentArrow">
            <a:avLst>
              <a:gd name="adj1" fmla="val 5422"/>
              <a:gd name="adj2" fmla="val 8144"/>
              <a:gd name="adj3" fmla="val 30188"/>
              <a:gd name="adj4" fmla="val 828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8" name="Group 67"/>
          <p:cNvGrpSpPr/>
          <p:nvPr/>
        </p:nvGrpSpPr>
        <p:grpSpPr>
          <a:xfrm>
            <a:off x="1577339" y="4272911"/>
            <a:ext cx="2455334" cy="2127889"/>
            <a:chOff x="6307836" y="2703316"/>
            <a:chExt cx="2683764" cy="2554484"/>
          </a:xfrm>
        </p:grpSpPr>
        <p:sp>
          <p:nvSpPr>
            <p:cNvPr id="69" name="Rectangle 68"/>
            <p:cNvSpPr/>
            <p:nvPr/>
          </p:nvSpPr>
          <p:spPr>
            <a:xfrm>
              <a:off x="6307836" y="2703316"/>
              <a:ext cx="2683764" cy="2554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6400799" y="2983489"/>
              <a:ext cx="2590800" cy="715221"/>
              <a:chOff x="6324599" y="2831089"/>
              <a:chExt cx="2590800" cy="715221"/>
            </a:xfrm>
          </p:grpSpPr>
          <p:sp>
            <p:nvSpPr>
              <p:cNvPr id="76" name="Oval 75"/>
              <p:cNvSpPr/>
              <p:nvPr/>
            </p:nvSpPr>
            <p:spPr>
              <a:xfrm>
                <a:off x="6324599" y="2831089"/>
                <a:ext cx="2514600" cy="715221"/>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6885152" y="3045023"/>
                <a:ext cx="2030247" cy="480323"/>
              </a:xfrm>
              <a:prstGeom prst="rect">
                <a:avLst/>
              </a:prstGeom>
              <a:noFill/>
            </p:spPr>
            <p:txBody>
              <a:bodyPr wrap="square" rtlCol="0">
                <a:spAutoFit/>
              </a:bodyPr>
              <a:lstStyle/>
              <a:p>
                <a:r>
                  <a:rPr lang="en-US" sz="2000" b="1" dirty="0">
                    <a:solidFill>
                      <a:srgbClr val="C00000"/>
                    </a:solidFill>
                    <a:latin typeface="Times New Roman" pitchFamily="18" charset="0"/>
                    <a:cs typeface="Times New Roman" pitchFamily="18" charset="0"/>
                  </a:rPr>
                  <a:t>t</a:t>
                </a:r>
                <a:r>
                  <a:rPr lang="en-US" sz="2000" b="1" dirty="0" smtClean="0">
                    <a:solidFill>
                      <a:srgbClr val="C00000"/>
                    </a:solidFill>
                    <a:latin typeface="Times New Roman" pitchFamily="18" charset="0"/>
                    <a:cs typeface="Times New Roman" pitchFamily="18" charset="0"/>
                  </a:rPr>
                  <a:t>hickness </a:t>
                </a:r>
                <a:endParaRPr lang="en-US" sz="2000" b="1" dirty="0">
                  <a:solidFill>
                    <a:srgbClr val="C00000"/>
                  </a:solidFill>
                  <a:latin typeface="Times New Roman" pitchFamily="18" charset="0"/>
                  <a:cs typeface="Times New Roman" pitchFamily="18" charset="0"/>
                </a:endParaRPr>
              </a:p>
            </p:txBody>
          </p:sp>
        </p:grpSp>
        <p:cxnSp>
          <p:nvCxnSpPr>
            <p:cNvPr id="71" name="Straight Arrow Connector 70"/>
            <p:cNvCxnSpPr/>
            <p:nvPr/>
          </p:nvCxnSpPr>
          <p:spPr>
            <a:xfrm flipH="1">
              <a:off x="7620000" y="3698710"/>
              <a:ext cx="258318" cy="7970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647471" y="4495797"/>
              <a:ext cx="2004494" cy="466317"/>
              <a:chOff x="6400800" y="2831089"/>
              <a:chExt cx="2438400" cy="789208"/>
            </a:xfrm>
          </p:grpSpPr>
          <p:sp>
            <p:nvSpPr>
              <p:cNvPr id="74" name="Oval 73"/>
              <p:cNvSpPr/>
              <p:nvPr/>
            </p:nvSpPr>
            <p:spPr>
              <a:xfrm>
                <a:off x="6400800" y="2831089"/>
                <a:ext cx="2438400" cy="715221"/>
              </a:xfrm>
              <a:prstGeom prst="ellipse">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146330" y="2960055"/>
                <a:ext cx="1076214" cy="660242"/>
              </a:xfrm>
              <a:prstGeom prst="rect">
                <a:avLst/>
              </a:prstGeom>
              <a:noFill/>
              <a:ln>
                <a:noFill/>
              </a:ln>
            </p:spPr>
            <p:txBody>
              <a:bodyPr wrap="square" rtlCol="0">
                <a:spAutoFit/>
              </a:bodyPr>
              <a:lstStyle/>
              <a:p>
                <a:r>
                  <a:rPr lang="en-US" b="1" dirty="0" smtClean="0">
                    <a:solidFill>
                      <a:schemeClr val="tx2">
                        <a:lumMod val="60000"/>
                        <a:lumOff val="40000"/>
                      </a:schemeClr>
                    </a:solidFill>
                    <a:latin typeface="Times New Roman" pitchFamily="18" charset="0"/>
                    <a:cs typeface="Times New Roman" pitchFamily="18" charset="0"/>
                  </a:rPr>
                  <a:t>snow</a:t>
                </a:r>
                <a:endParaRPr lang="en-US" b="1" dirty="0">
                  <a:solidFill>
                    <a:schemeClr val="tx2">
                      <a:lumMod val="60000"/>
                      <a:lumOff val="40000"/>
                    </a:schemeClr>
                  </a:solidFill>
                  <a:latin typeface="Times New Roman" pitchFamily="18" charset="0"/>
                  <a:cs typeface="Times New Roman" pitchFamily="18" charset="0"/>
                </a:endParaRPr>
              </a:p>
            </p:txBody>
          </p:sp>
        </p:grpSp>
        <p:sp>
          <p:nvSpPr>
            <p:cNvPr id="73" name="TextBox 72"/>
            <p:cNvSpPr txBox="1"/>
            <p:nvPr/>
          </p:nvSpPr>
          <p:spPr>
            <a:xfrm>
              <a:off x="7377567" y="3922515"/>
              <a:ext cx="550163" cy="443375"/>
            </a:xfrm>
            <a:prstGeom prst="rect">
              <a:avLst/>
            </a:prstGeom>
            <a:noFill/>
          </p:spPr>
          <p:txBody>
            <a:bodyPr wrap="square" rtlCol="0">
              <a:spAutoFit/>
            </a:bodyPr>
            <a:lstStyle/>
            <a:p>
              <a:r>
                <a:rPr lang="en-US" dirty="0" smtClean="0">
                  <a:latin typeface="Times New Roman" pitchFamily="18" charset="0"/>
                  <a:cs typeface="Times New Roman" pitchFamily="18" charset="0"/>
                </a:rPr>
                <a:t>of</a:t>
              </a:r>
              <a:endParaRPr lang="en-US" dirty="0">
                <a:latin typeface="Times New Roman" pitchFamily="18" charset="0"/>
                <a:cs typeface="Times New Roman" pitchFamily="18" charset="0"/>
              </a:endParaRPr>
            </a:p>
          </p:txBody>
        </p:sp>
      </p:grpSp>
      <p:sp>
        <p:nvSpPr>
          <p:cNvPr id="78" name="Bent Arrow 77"/>
          <p:cNvSpPr/>
          <p:nvPr/>
        </p:nvSpPr>
        <p:spPr>
          <a:xfrm rot="5133780" flipV="1">
            <a:off x="2905346" y="2987751"/>
            <a:ext cx="1376833" cy="1101012"/>
          </a:xfrm>
          <a:prstGeom prst="bentArrow">
            <a:avLst>
              <a:gd name="adj1" fmla="val 5422"/>
              <a:gd name="adj2" fmla="val 8487"/>
              <a:gd name="adj3" fmla="val 30188"/>
              <a:gd name="adj4" fmla="val 8287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Left Brace 1"/>
          <p:cNvSpPr/>
          <p:nvPr/>
        </p:nvSpPr>
        <p:spPr>
          <a:xfrm>
            <a:off x="4213049" y="2057177"/>
            <a:ext cx="204630" cy="153633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p:cNvSpPr txBox="1"/>
          <p:nvPr/>
        </p:nvSpPr>
        <p:spPr>
          <a:xfrm>
            <a:off x="2471553" y="2947043"/>
            <a:ext cx="728847" cy="646331"/>
          </a:xfrm>
          <a:prstGeom prst="rect">
            <a:avLst/>
          </a:prstGeom>
          <a:noFill/>
        </p:spPr>
        <p:txBody>
          <a:bodyPr wrap="square" rtlCol="0">
            <a:spAutoFit/>
          </a:bodyPr>
          <a:lstStyle/>
          <a:p>
            <a:r>
              <a:rPr lang="en-US" dirty="0" smtClean="0">
                <a:latin typeface="Times New Roman" pitchFamily="18" charset="0"/>
                <a:cs typeface="Times New Roman" pitchFamily="18" charset="0"/>
              </a:rPr>
              <a:t>   is </a:t>
            </a:r>
          </a:p>
          <a:p>
            <a:r>
              <a:rPr lang="en-US" dirty="0" smtClean="0">
                <a:latin typeface="Times New Roman" pitchFamily="18" charset="0"/>
                <a:cs typeface="Times New Roman" pitchFamily="18" charset="0"/>
              </a:rPr>
              <a:t>about</a:t>
            </a:r>
            <a:endParaRPr lang="en-US" dirty="0">
              <a:latin typeface="Times New Roman" pitchFamily="18" charset="0"/>
              <a:cs typeface="Times New Roman" pitchFamily="18" charset="0"/>
            </a:endParaRPr>
          </a:p>
        </p:txBody>
      </p:sp>
      <p:sp>
        <p:nvSpPr>
          <p:cNvPr id="40"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30</a:t>
            </a:fld>
            <a:endParaRPr lang="en-US" dirty="0">
              <a:solidFill>
                <a:schemeClr val="tx1"/>
              </a:solidFill>
            </a:endParaRPr>
          </a:p>
        </p:txBody>
      </p:sp>
      <p:pic>
        <p:nvPicPr>
          <p:cNvPr id="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849702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ine 54"/>
          <p:cNvSpPr>
            <a:spLocks noChangeShapeType="1"/>
          </p:cNvSpPr>
          <p:nvPr/>
        </p:nvSpPr>
        <p:spPr bwMode="auto">
          <a:xfrm flipH="1">
            <a:off x="5133657" y="5056553"/>
            <a:ext cx="1517447" cy="27167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60" name="Picture 4" descr="C:\Users\pbuttigi\AppData\Local\Microsoft\Windows\Temporary Internet Files\Content.IE5\XX6JAFDU\137381189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8187" y="152400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85" name="AutoShape 3"/>
          <p:cNvSpPr>
            <a:spLocks noChangeArrowheads="1"/>
          </p:cNvSpPr>
          <p:nvPr/>
        </p:nvSpPr>
        <p:spPr bwMode="auto">
          <a:xfrm>
            <a:off x="5826602" y="1058411"/>
            <a:ext cx="2993927" cy="1989589"/>
          </a:xfrm>
          <a:prstGeom prst="cloudCallout">
            <a:avLst>
              <a:gd name="adj1" fmla="val -72772"/>
              <a:gd name="adj2" fmla="val -1995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sp>
        <p:nvSpPr>
          <p:cNvPr id="77" name="AutoShape 3"/>
          <p:cNvSpPr>
            <a:spLocks noChangeArrowheads="1"/>
          </p:cNvSpPr>
          <p:nvPr/>
        </p:nvSpPr>
        <p:spPr bwMode="auto">
          <a:xfrm>
            <a:off x="524277" y="1275627"/>
            <a:ext cx="2123502" cy="1536575"/>
          </a:xfrm>
          <a:prstGeom prst="cloudCallout">
            <a:avLst>
              <a:gd name="adj1" fmla="val -36205"/>
              <a:gd name="adj2" fmla="val 68049"/>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31</a:t>
            </a:fld>
            <a:endParaRPr lang="en-US" dirty="0">
              <a:solidFill>
                <a:schemeClr val="tx1"/>
              </a:solidFill>
            </a:endParaRPr>
          </a:p>
        </p:txBody>
      </p:sp>
      <p:sp>
        <p:nvSpPr>
          <p:cNvPr id="5" name="TextBox 4"/>
          <p:cNvSpPr txBox="1"/>
          <p:nvPr/>
        </p:nvSpPr>
        <p:spPr>
          <a:xfrm>
            <a:off x="3064835" y="9906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grpSp>
        <p:nvGrpSpPr>
          <p:cNvPr id="6" name="Group 5"/>
          <p:cNvGrpSpPr/>
          <p:nvPr/>
        </p:nvGrpSpPr>
        <p:grpSpPr>
          <a:xfrm>
            <a:off x="927953" y="1749008"/>
            <a:ext cx="1316149" cy="659039"/>
            <a:chOff x="3581400" y="5464192"/>
            <a:chExt cx="996829" cy="498415"/>
          </a:xfrm>
        </p:grpSpPr>
        <p:pic>
          <p:nvPicPr>
            <p:cNvPr id="74"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400" y="5464192"/>
              <a:ext cx="996829" cy="498415"/>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3743509" y="5647159"/>
              <a:ext cx="819005" cy="279317"/>
            </a:xfrm>
            <a:prstGeom prst="rect">
              <a:avLst/>
            </a:prstGeom>
            <a:noFill/>
          </p:spPr>
          <p:txBody>
            <a:bodyPr wrap="square" rtlCol="0">
              <a:spAutoFit/>
            </a:bodyPr>
            <a:lstStyle/>
            <a:p>
              <a:r>
                <a:rPr lang="en-GB" dirty="0" smtClean="0">
                  <a:solidFill>
                    <a:schemeClr val="lt1"/>
                  </a:solidFill>
                </a:rPr>
                <a:t>Sea ice</a:t>
              </a:r>
              <a:endParaRPr lang="en-US" dirty="0"/>
            </a:p>
          </p:txBody>
        </p:sp>
      </p:grpSp>
      <p:sp>
        <p:nvSpPr>
          <p:cNvPr id="62" name="Right Arrow 61"/>
          <p:cNvSpPr/>
          <p:nvPr/>
        </p:nvSpPr>
        <p:spPr>
          <a:xfrm>
            <a:off x="2895600" y="1820606"/>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ine 97"/>
          <p:cNvSpPr>
            <a:spLocks noChangeShapeType="1"/>
          </p:cNvSpPr>
          <p:nvPr/>
        </p:nvSpPr>
        <p:spPr bwMode="auto">
          <a:xfrm>
            <a:off x="4874101" y="2951871"/>
            <a:ext cx="162503" cy="846325"/>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99" name="Group 98"/>
          <p:cNvGrpSpPr/>
          <p:nvPr/>
        </p:nvGrpSpPr>
        <p:grpSpPr>
          <a:xfrm>
            <a:off x="381000" y="3172496"/>
            <a:ext cx="1086115" cy="1790958"/>
            <a:chOff x="1607587" y="5216906"/>
            <a:chExt cx="751482" cy="1224136"/>
          </a:xfrm>
        </p:grpSpPr>
        <p:grpSp>
          <p:nvGrpSpPr>
            <p:cNvPr id="100" name="Group 99"/>
            <p:cNvGrpSpPr/>
            <p:nvPr/>
          </p:nvGrpSpPr>
          <p:grpSpPr>
            <a:xfrm>
              <a:off x="1607587" y="5216906"/>
              <a:ext cx="751482" cy="1224136"/>
              <a:chOff x="4292387" y="3314497"/>
              <a:chExt cx="751482" cy="1224136"/>
            </a:xfrm>
          </p:grpSpPr>
          <p:grpSp>
            <p:nvGrpSpPr>
              <p:cNvPr id="102" name="Group 101"/>
              <p:cNvGrpSpPr/>
              <p:nvPr/>
            </p:nvGrpSpPr>
            <p:grpSpPr>
              <a:xfrm>
                <a:off x="4395797" y="3314497"/>
                <a:ext cx="648072" cy="1224136"/>
                <a:chOff x="1223628" y="4293096"/>
                <a:chExt cx="648072" cy="1224136"/>
              </a:xfrm>
            </p:grpSpPr>
            <p:sp>
              <p:nvSpPr>
                <p:cNvPr id="104" name="Flowchart: Delay 103"/>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105" name="Flowchart: Connector 10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06" name="Flowchart: Delay 105"/>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103" name="Picture 5" descr="C:\Users\pbuttigi\AppData\Local\Microsoft\Windows\Temporary Internet Files\Content.IE5\63JDIP6A\sample-147365_64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1" name="Straight Connector 100"/>
            <p:cNvCxnSpPr>
              <a:stCxn id="10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66" name="Line 54"/>
          <p:cNvSpPr>
            <a:spLocks noChangeShapeType="1"/>
          </p:cNvSpPr>
          <p:nvPr/>
        </p:nvSpPr>
        <p:spPr bwMode="auto">
          <a:xfrm flipH="1">
            <a:off x="5999304" y="5037103"/>
            <a:ext cx="1097908" cy="30684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7" name="Line 45"/>
          <p:cNvSpPr>
            <a:spLocks noChangeShapeType="1"/>
          </p:cNvSpPr>
          <p:nvPr/>
        </p:nvSpPr>
        <p:spPr bwMode="auto">
          <a:xfrm flipH="1" flipV="1">
            <a:off x="5949615" y="4954817"/>
            <a:ext cx="881754" cy="157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8" name="Line 3"/>
          <p:cNvSpPr>
            <a:spLocks noChangeShapeType="1"/>
          </p:cNvSpPr>
          <p:nvPr/>
        </p:nvSpPr>
        <p:spPr bwMode="auto">
          <a:xfrm flipH="1" flipV="1">
            <a:off x="3212961" y="5081789"/>
            <a:ext cx="684313" cy="49288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9" name="Line 3"/>
          <p:cNvSpPr>
            <a:spLocks noChangeShapeType="1"/>
          </p:cNvSpPr>
          <p:nvPr/>
        </p:nvSpPr>
        <p:spPr bwMode="auto">
          <a:xfrm flipV="1">
            <a:off x="3212962" y="4434088"/>
            <a:ext cx="963108" cy="62246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 name="Line 50"/>
          <p:cNvSpPr>
            <a:spLocks noChangeShapeType="1"/>
          </p:cNvSpPr>
          <p:nvPr/>
        </p:nvSpPr>
        <p:spPr bwMode="auto">
          <a:xfrm flipH="1">
            <a:off x="4912096" y="5750635"/>
            <a:ext cx="627372" cy="27712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1" name="Line 49"/>
          <p:cNvSpPr>
            <a:spLocks noChangeShapeType="1"/>
          </p:cNvSpPr>
          <p:nvPr/>
        </p:nvSpPr>
        <p:spPr bwMode="auto">
          <a:xfrm>
            <a:off x="3816334" y="5517495"/>
            <a:ext cx="723318" cy="39789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 name="Line 45"/>
          <p:cNvSpPr>
            <a:spLocks noChangeShapeType="1"/>
          </p:cNvSpPr>
          <p:nvPr/>
        </p:nvSpPr>
        <p:spPr bwMode="auto">
          <a:xfrm flipH="1" flipV="1">
            <a:off x="5197620" y="3951712"/>
            <a:ext cx="0" cy="7142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9" name="Line 46"/>
          <p:cNvSpPr>
            <a:spLocks noChangeShapeType="1"/>
          </p:cNvSpPr>
          <p:nvPr/>
        </p:nvSpPr>
        <p:spPr bwMode="auto">
          <a:xfrm>
            <a:off x="5184847" y="4705342"/>
            <a:ext cx="673685" cy="17697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7" name="Line 48"/>
          <p:cNvSpPr>
            <a:spLocks noChangeShapeType="1"/>
          </p:cNvSpPr>
          <p:nvPr/>
        </p:nvSpPr>
        <p:spPr bwMode="auto">
          <a:xfrm flipV="1">
            <a:off x="4889362" y="4172251"/>
            <a:ext cx="95408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8" name="Line 49"/>
          <p:cNvSpPr>
            <a:spLocks noChangeShapeType="1"/>
          </p:cNvSpPr>
          <p:nvPr/>
        </p:nvSpPr>
        <p:spPr bwMode="auto">
          <a:xfrm>
            <a:off x="4432162" y="5684748"/>
            <a:ext cx="441231" cy="33365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9" name="Line 50"/>
          <p:cNvSpPr>
            <a:spLocks noChangeShapeType="1"/>
          </p:cNvSpPr>
          <p:nvPr/>
        </p:nvSpPr>
        <p:spPr bwMode="auto">
          <a:xfrm flipH="1">
            <a:off x="4532430" y="5334222"/>
            <a:ext cx="682069" cy="4776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0" name="Line 52"/>
          <p:cNvSpPr>
            <a:spLocks noChangeShapeType="1"/>
          </p:cNvSpPr>
          <p:nvPr/>
        </p:nvSpPr>
        <p:spPr bwMode="auto">
          <a:xfrm flipH="1">
            <a:off x="4127361" y="4053505"/>
            <a:ext cx="1004719" cy="45621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1" name="Line 54"/>
          <p:cNvSpPr>
            <a:spLocks noChangeShapeType="1"/>
          </p:cNvSpPr>
          <p:nvPr/>
        </p:nvSpPr>
        <p:spPr bwMode="auto">
          <a:xfrm flipH="1">
            <a:off x="4476811" y="4621466"/>
            <a:ext cx="737689" cy="24174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2" name="Oval 4"/>
          <p:cNvSpPr>
            <a:spLocks noChangeArrowheads="1"/>
          </p:cNvSpPr>
          <p:nvPr/>
        </p:nvSpPr>
        <p:spPr bwMode="auto">
          <a:xfrm>
            <a:off x="4271785" y="4761285"/>
            <a:ext cx="320753" cy="320504"/>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3" name="Oval 4"/>
          <p:cNvSpPr>
            <a:spLocks noChangeArrowheads="1"/>
          </p:cNvSpPr>
          <p:nvPr/>
        </p:nvSpPr>
        <p:spPr bwMode="auto">
          <a:xfrm>
            <a:off x="5008707" y="5094216"/>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4" name="Oval 4"/>
          <p:cNvSpPr>
            <a:spLocks noChangeArrowheads="1"/>
          </p:cNvSpPr>
          <p:nvPr/>
        </p:nvSpPr>
        <p:spPr bwMode="auto">
          <a:xfrm>
            <a:off x="3996586" y="4281612"/>
            <a:ext cx="380125" cy="415092"/>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5" name="Oval 4"/>
          <p:cNvSpPr>
            <a:spLocks noChangeArrowheads="1"/>
          </p:cNvSpPr>
          <p:nvPr/>
        </p:nvSpPr>
        <p:spPr bwMode="auto">
          <a:xfrm>
            <a:off x="5714957" y="4034091"/>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6" name="Oval 4"/>
          <p:cNvSpPr>
            <a:spLocks noChangeArrowheads="1"/>
          </p:cNvSpPr>
          <p:nvPr/>
        </p:nvSpPr>
        <p:spPr bwMode="auto">
          <a:xfrm>
            <a:off x="4256993" y="5550970"/>
            <a:ext cx="439639" cy="408086"/>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97" name="Oval 4"/>
          <p:cNvSpPr>
            <a:spLocks noChangeArrowheads="1"/>
          </p:cNvSpPr>
          <p:nvPr/>
        </p:nvSpPr>
        <p:spPr bwMode="auto">
          <a:xfrm>
            <a:off x="4877104" y="3798196"/>
            <a:ext cx="543655" cy="510618"/>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98" name="Oval 4"/>
          <p:cNvSpPr>
            <a:spLocks noChangeArrowheads="1"/>
          </p:cNvSpPr>
          <p:nvPr/>
        </p:nvSpPr>
        <p:spPr bwMode="auto">
          <a:xfrm>
            <a:off x="4787589" y="5883529"/>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7" name="Oval 4"/>
          <p:cNvSpPr>
            <a:spLocks noChangeArrowheads="1"/>
          </p:cNvSpPr>
          <p:nvPr/>
        </p:nvSpPr>
        <p:spPr bwMode="auto">
          <a:xfrm>
            <a:off x="4987202" y="4544264"/>
            <a:ext cx="351705" cy="364901"/>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8" name="Oval 4"/>
          <p:cNvSpPr>
            <a:spLocks noChangeArrowheads="1"/>
          </p:cNvSpPr>
          <p:nvPr/>
        </p:nvSpPr>
        <p:spPr bwMode="auto">
          <a:xfrm>
            <a:off x="5750261" y="4645661"/>
            <a:ext cx="398708" cy="401255"/>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9" name="Line 49"/>
          <p:cNvSpPr>
            <a:spLocks noChangeShapeType="1"/>
          </p:cNvSpPr>
          <p:nvPr/>
        </p:nvSpPr>
        <p:spPr bwMode="auto">
          <a:xfrm flipH="1">
            <a:off x="5476773" y="5415630"/>
            <a:ext cx="427460" cy="33500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4" name="Oval 4"/>
          <p:cNvSpPr>
            <a:spLocks noChangeArrowheads="1"/>
          </p:cNvSpPr>
          <p:nvPr/>
        </p:nvSpPr>
        <p:spPr bwMode="auto">
          <a:xfrm>
            <a:off x="5778014" y="5283923"/>
            <a:ext cx="350262" cy="296364"/>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15" name="Oval 4"/>
          <p:cNvSpPr>
            <a:spLocks noChangeArrowheads="1"/>
          </p:cNvSpPr>
          <p:nvPr/>
        </p:nvSpPr>
        <p:spPr bwMode="auto">
          <a:xfrm>
            <a:off x="5287861" y="550411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16" name="Oval 4"/>
          <p:cNvSpPr>
            <a:spLocks noChangeArrowheads="1"/>
          </p:cNvSpPr>
          <p:nvPr/>
        </p:nvSpPr>
        <p:spPr bwMode="auto">
          <a:xfrm>
            <a:off x="3607522" y="5283923"/>
            <a:ext cx="513428" cy="433432"/>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grpSp>
        <p:nvGrpSpPr>
          <p:cNvPr id="121" name="Group 120"/>
          <p:cNvGrpSpPr/>
          <p:nvPr/>
        </p:nvGrpSpPr>
        <p:grpSpPr>
          <a:xfrm>
            <a:off x="2743200" y="4793828"/>
            <a:ext cx="1073134" cy="450717"/>
            <a:chOff x="2855294" y="4379118"/>
            <a:chExt cx="1073134" cy="450717"/>
          </a:xfrm>
        </p:grpSpPr>
        <p:pic>
          <p:nvPicPr>
            <p:cNvPr id="122"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5294" y="4379118"/>
              <a:ext cx="901434" cy="450717"/>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2894739" y="4395424"/>
              <a:ext cx="1033689" cy="369332"/>
            </a:xfrm>
            <a:prstGeom prst="rect">
              <a:avLst/>
            </a:prstGeom>
            <a:noFill/>
          </p:spPr>
          <p:txBody>
            <a:bodyPr wrap="square" rtlCol="0">
              <a:spAutoFit/>
            </a:bodyPr>
            <a:lstStyle/>
            <a:p>
              <a:r>
                <a:rPr lang="en-US" dirty="0" smtClean="0">
                  <a:solidFill>
                    <a:schemeClr val="bg1"/>
                  </a:solidFill>
                </a:rPr>
                <a:t>Sea ice</a:t>
              </a:r>
              <a:endParaRPr lang="en-US" dirty="0">
                <a:solidFill>
                  <a:schemeClr val="bg1"/>
                </a:solidFill>
              </a:endParaRPr>
            </a:p>
          </p:txBody>
        </p:sp>
      </p:grpSp>
      <p:grpSp>
        <p:nvGrpSpPr>
          <p:cNvPr id="124" name="Group 123"/>
          <p:cNvGrpSpPr/>
          <p:nvPr/>
        </p:nvGrpSpPr>
        <p:grpSpPr>
          <a:xfrm>
            <a:off x="6332955" y="4863210"/>
            <a:ext cx="996829" cy="498415"/>
            <a:chOff x="5941446" y="2727303"/>
            <a:chExt cx="996829" cy="498415"/>
          </a:xfrm>
        </p:grpSpPr>
        <p:pic>
          <p:nvPicPr>
            <p:cNvPr id="125"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1446" y="2727303"/>
              <a:ext cx="996829" cy="498415"/>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6046707" y="2828983"/>
              <a:ext cx="835485" cy="369332"/>
            </a:xfrm>
            <a:prstGeom prst="rect">
              <a:avLst/>
            </a:prstGeom>
          </p:spPr>
          <p:txBody>
            <a:bodyPr wrap="none">
              <a:spAutoFit/>
            </a:bodyPr>
            <a:lstStyle/>
            <a:p>
              <a:r>
                <a:rPr lang="en-GB" dirty="0" smtClean="0">
                  <a:solidFill>
                    <a:schemeClr val="lt1"/>
                  </a:solidFill>
                </a:rPr>
                <a:t>Sea ice</a:t>
              </a:r>
              <a:endParaRPr lang="en-US" dirty="0"/>
            </a:p>
          </p:txBody>
        </p:sp>
      </p:grpSp>
      <p:sp>
        <p:nvSpPr>
          <p:cNvPr id="78" name="Line 97"/>
          <p:cNvSpPr>
            <a:spLocks noChangeShapeType="1"/>
          </p:cNvSpPr>
          <p:nvPr/>
        </p:nvSpPr>
        <p:spPr bwMode="auto">
          <a:xfrm>
            <a:off x="6128275" y="4921537"/>
            <a:ext cx="313511" cy="160252"/>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83"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r="23494"/>
          <a:stretch>
            <a:fillRect/>
          </a:stretch>
        </p:blipFill>
        <p:spPr bwMode="auto">
          <a:xfrm>
            <a:off x="6488999" y="2106633"/>
            <a:ext cx="731330" cy="48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58329" y="1447800"/>
            <a:ext cx="2193084" cy="333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 name="Oval 4"/>
          <p:cNvSpPr>
            <a:spLocks noChangeArrowheads="1"/>
          </p:cNvSpPr>
          <p:nvPr/>
        </p:nvSpPr>
        <p:spPr bwMode="auto">
          <a:xfrm>
            <a:off x="6237776" y="1448663"/>
            <a:ext cx="212057" cy="229471"/>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13" name="Oval 4"/>
          <p:cNvSpPr>
            <a:spLocks noChangeArrowheads="1"/>
          </p:cNvSpPr>
          <p:nvPr/>
        </p:nvSpPr>
        <p:spPr bwMode="auto">
          <a:xfrm>
            <a:off x="6229729" y="2202140"/>
            <a:ext cx="212057" cy="229471"/>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28" name="Line 97"/>
          <p:cNvSpPr>
            <a:spLocks noChangeShapeType="1"/>
          </p:cNvSpPr>
          <p:nvPr/>
        </p:nvSpPr>
        <p:spPr bwMode="auto">
          <a:xfrm>
            <a:off x="5168694" y="4285525"/>
            <a:ext cx="16152" cy="25873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9" name="Line 97"/>
          <p:cNvSpPr>
            <a:spLocks noChangeShapeType="1"/>
          </p:cNvSpPr>
          <p:nvPr/>
        </p:nvSpPr>
        <p:spPr bwMode="auto">
          <a:xfrm>
            <a:off x="5366404" y="4745320"/>
            <a:ext cx="473171" cy="12962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 name="TextBox 2"/>
          <p:cNvSpPr txBox="1"/>
          <p:nvPr/>
        </p:nvSpPr>
        <p:spPr>
          <a:xfrm>
            <a:off x="927448" y="1429674"/>
            <a:ext cx="1510447" cy="369332"/>
          </a:xfrm>
          <a:prstGeom prst="rect">
            <a:avLst/>
          </a:prstGeom>
          <a:noFill/>
        </p:spPr>
        <p:txBody>
          <a:bodyPr wrap="square" rtlCol="0">
            <a:spAutoFit/>
          </a:bodyPr>
          <a:lstStyle/>
          <a:p>
            <a:r>
              <a:rPr lang="en-US" dirty="0" smtClean="0"/>
              <a:t>Data about</a:t>
            </a:r>
            <a:endParaRPr lang="en-US" dirty="0"/>
          </a:p>
        </p:txBody>
      </p:sp>
      <p:pic>
        <p:nvPicPr>
          <p:cNvPr id="6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209780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ine 54"/>
          <p:cNvSpPr>
            <a:spLocks noChangeShapeType="1"/>
          </p:cNvSpPr>
          <p:nvPr/>
        </p:nvSpPr>
        <p:spPr bwMode="auto">
          <a:xfrm flipH="1">
            <a:off x="5133657" y="5056553"/>
            <a:ext cx="1517447" cy="27167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60" name="Picture 4" descr="C:\Users\pbuttigi\AppData\Local\Microsoft\Windows\Temporary Internet Files\Content.IE5\XX6JAFDU\137381189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8187" y="152400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85" name="AutoShape 3"/>
          <p:cNvSpPr>
            <a:spLocks noChangeArrowheads="1"/>
          </p:cNvSpPr>
          <p:nvPr/>
        </p:nvSpPr>
        <p:spPr bwMode="auto">
          <a:xfrm>
            <a:off x="5826602" y="1058411"/>
            <a:ext cx="2993927" cy="1989589"/>
          </a:xfrm>
          <a:prstGeom prst="cloudCallout">
            <a:avLst>
              <a:gd name="adj1" fmla="val -72772"/>
              <a:gd name="adj2" fmla="val -1995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sp>
        <p:nvSpPr>
          <p:cNvPr id="77" name="AutoShape 3"/>
          <p:cNvSpPr>
            <a:spLocks noChangeArrowheads="1"/>
          </p:cNvSpPr>
          <p:nvPr/>
        </p:nvSpPr>
        <p:spPr bwMode="auto">
          <a:xfrm>
            <a:off x="524277" y="1275627"/>
            <a:ext cx="2123502" cy="1536575"/>
          </a:xfrm>
          <a:prstGeom prst="cloudCallout">
            <a:avLst>
              <a:gd name="adj1" fmla="val -36205"/>
              <a:gd name="adj2" fmla="val 68049"/>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32</a:t>
            </a:fld>
            <a:endParaRPr lang="en-US" dirty="0">
              <a:solidFill>
                <a:schemeClr val="tx1"/>
              </a:solidFill>
            </a:endParaRPr>
          </a:p>
        </p:txBody>
      </p:sp>
      <p:sp>
        <p:nvSpPr>
          <p:cNvPr id="5" name="TextBox 4"/>
          <p:cNvSpPr txBox="1"/>
          <p:nvPr/>
        </p:nvSpPr>
        <p:spPr>
          <a:xfrm>
            <a:off x="3064835" y="9906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grpSp>
        <p:nvGrpSpPr>
          <p:cNvPr id="6" name="Group 5"/>
          <p:cNvGrpSpPr/>
          <p:nvPr/>
        </p:nvGrpSpPr>
        <p:grpSpPr>
          <a:xfrm>
            <a:off x="927953" y="1749008"/>
            <a:ext cx="1316149" cy="659039"/>
            <a:chOff x="3581400" y="5464192"/>
            <a:chExt cx="996829" cy="498415"/>
          </a:xfrm>
        </p:grpSpPr>
        <p:pic>
          <p:nvPicPr>
            <p:cNvPr id="74"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400" y="5464192"/>
              <a:ext cx="996829" cy="498415"/>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3743509" y="5647159"/>
              <a:ext cx="819005" cy="279317"/>
            </a:xfrm>
            <a:prstGeom prst="rect">
              <a:avLst/>
            </a:prstGeom>
            <a:noFill/>
          </p:spPr>
          <p:txBody>
            <a:bodyPr wrap="square" rtlCol="0">
              <a:spAutoFit/>
            </a:bodyPr>
            <a:lstStyle/>
            <a:p>
              <a:r>
                <a:rPr lang="en-GB" dirty="0">
                  <a:solidFill>
                    <a:schemeClr val="lt1"/>
                  </a:solidFill>
                </a:rPr>
                <a:t>TCGAT</a:t>
              </a:r>
              <a:endParaRPr lang="en-US" dirty="0"/>
            </a:p>
          </p:txBody>
        </p:sp>
      </p:grpSp>
      <p:sp>
        <p:nvSpPr>
          <p:cNvPr id="62" name="Right Arrow 61"/>
          <p:cNvSpPr/>
          <p:nvPr/>
        </p:nvSpPr>
        <p:spPr>
          <a:xfrm>
            <a:off x="2895600" y="1820606"/>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ine 97"/>
          <p:cNvSpPr>
            <a:spLocks noChangeShapeType="1"/>
          </p:cNvSpPr>
          <p:nvPr/>
        </p:nvSpPr>
        <p:spPr bwMode="auto">
          <a:xfrm>
            <a:off x="4874101" y="2951871"/>
            <a:ext cx="162503" cy="846325"/>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99" name="Group 98"/>
          <p:cNvGrpSpPr/>
          <p:nvPr/>
        </p:nvGrpSpPr>
        <p:grpSpPr>
          <a:xfrm>
            <a:off x="381000" y="3172496"/>
            <a:ext cx="1086115" cy="1790958"/>
            <a:chOff x="1607587" y="5216906"/>
            <a:chExt cx="751482" cy="1224136"/>
          </a:xfrm>
        </p:grpSpPr>
        <p:grpSp>
          <p:nvGrpSpPr>
            <p:cNvPr id="100" name="Group 99"/>
            <p:cNvGrpSpPr/>
            <p:nvPr/>
          </p:nvGrpSpPr>
          <p:grpSpPr>
            <a:xfrm>
              <a:off x="1607587" y="5216906"/>
              <a:ext cx="751482" cy="1224136"/>
              <a:chOff x="4292387" y="3314497"/>
              <a:chExt cx="751482" cy="1224136"/>
            </a:xfrm>
          </p:grpSpPr>
          <p:grpSp>
            <p:nvGrpSpPr>
              <p:cNvPr id="102" name="Group 101"/>
              <p:cNvGrpSpPr/>
              <p:nvPr/>
            </p:nvGrpSpPr>
            <p:grpSpPr>
              <a:xfrm>
                <a:off x="4395797" y="3314497"/>
                <a:ext cx="648072" cy="1224136"/>
                <a:chOff x="1223628" y="4293096"/>
                <a:chExt cx="648072" cy="1224136"/>
              </a:xfrm>
            </p:grpSpPr>
            <p:sp>
              <p:nvSpPr>
                <p:cNvPr id="104" name="Flowchart: Delay 103"/>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105" name="Flowchart: Connector 10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06" name="Flowchart: Delay 105"/>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103" name="Picture 5" descr="C:\Users\pbuttigi\AppData\Local\Microsoft\Windows\Temporary Internet Files\Content.IE5\63JDIP6A\sample-147365_64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1" name="Straight Connector 100"/>
            <p:cNvCxnSpPr>
              <a:stCxn id="10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66" name="Line 54"/>
          <p:cNvSpPr>
            <a:spLocks noChangeShapeType="1"/>
          </p:cNvSpPr>
          <p:nvPr/>
        </p:nvSpPr>
        <p:spPr bwMode="auto">
          <a:xfrm flipH="1">
            <a:off x="5999304" y="5037103"/>
            <a:ext cx="1097908" cy="30684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7" name="Line 45"/>
          <p:cNvSpPr>
            <a:spLocks noChangeShapeType="1"/>
          </p:cNvSpPr>
          <p:nvPr/>
        </p:nvSpPr>
        <p:spPr bwMode="auto">
          <a:xfrm flipH="1" flipV="1">
            <a:off x="5949615" y="4954817"/>
            <a:ext cx="881754" cy="157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8" name="Line 3"/>
          <p:cNvSpPr>
            <a:spLocks noChangeShapeType="1"/>
          </p:cNvSpPr>
          <p:nvPr/>
        </p:nvSpPr>
        <p:spPr bwMode="auto">
          <a:xfrm flipH="1" flipV="1">
            <a:off x="3212961" y="5081789"/>
            <a:ext cx="684313" cy="49288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9" name="Line 3"/>
          <p:cNvSpPr>
            <a:spLocks noChangeShapeType="1"/>
          </p:cNvSpPr>
          <p:nvPr/>
        </p:nvSpPr>
        <p:spPr bwMode="auto">
          <a:xfrm flipV="1">
            <a:off x="3212962" y="4434088"/>
            <a:ext cx="963108" cy="62246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 name="Line 50"/>
          <p:cNvSpPr>
            <a:spLocks noChangeShapeType="1"/>
          </p:cNvSpPr>
          <p:nvPr/>
        </p:nvSpPr>
        <p:spPr bwMode="auto">
          <a:xfrm flipH="1">
            <a:off x="4912096" y="5750635"/>
            <a:ext cx="627372" cy="27712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1" name="Line 49"/>
          <p:cNvSpPr>
            <a:spLocks noChangeShapeType="1"/>
          </p:cNvSpPr>
          <p:nvPr/>
        </p:nvSpPr>
        <p:spPr bwMode="auto">
          <a:xfrm>
            <a:off x="3816334" y="5517495"/>
            <a:ext cx="723318" cy="39789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 name="Line 45"/>
          <p:cNvSpPr>
            <a:spLocks noChangeShapeType="1"/>
          </p:cNvSpPr>
          <p:nvPr/>
        </p:nvSpPr>
        <p:spPr bwMode="auto">
          <a:xfrm flipH="1" flipV="1">
            <a:off x="5197620" y="3951712"/>
            <a:ext cx="0" cy="7142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9" name="Line 46"/>
          <p:cNvSpPr>
            <a:spLocks noChangeShapeType="1"/>
          </p:cNvSpPr>
          <p:nvPr/>
        </p:nvSpPr>
        <p:spPr bwMode="auto">
          <a:xfrm>
            <a:off x="5184847" y="4705342"/>
            <a:ext cx="673685" cy="17697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7" name="Line 48"/>
          <p:cNvSpPr>
            <a:spLocks noChangeShapeType="1"/>
          </p:cNvSpPr>
          <p:nvPr/>
        </p:nvSpPr>
        <p:spPr bwMode="auto">
          <a:xfrm flipV="1">
            <a:off x="4889362" y="4172251"/>
            <a:ext cx="95408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8" name="Line 49"/>
          <p:cNvSpPr>
            <a:spLocks noChangeShapeType="1"/>
          </p:cNvSpPr>
          <p:nvPr/>
        </p:nvSpPr>
        <p:spPr bwMode="auto">
          <a:xfrm>
            <a:off x="4432162" y="5684748"/>
            <a:ext cx="441231" cy="33365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9" name="Line 50"/>
          <p:cNvSpPr>
            <a:spLocks noChangeShapeType="1"/>
          </p:cNvSpPr>
          <p:nvPr/>
        </p:nvSpPr>
        <p:spPr bwMode="auto">
          <a:xfrm flipH="1">
            <a:off x="4532430" y="5334222"/>
            <a:ext cx="682069" cy="4776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0" name="Line 52"/>
          <p:cNvSpPr>
            <a:spLocks noChangeShapeType="1"/>
          </p:cNvSpPr>
          <p:nvPr/>
        </p:nvSpPr>
        <p:spPr bwMode="auto">
          <a:xfrm flipH="1">
            <a:off x="4127361" y="4053505"/>
            <a:ext cx="1004719" cy="45621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1" name="Line 54"/>
          <p:cNvSpPr>
            <a:spLocks noChangeShapeType="1"/>
          </p:cNvSpPr>
          <p:nvPr/>
        </p:nvSpPr>
        <p:spPr bwMode="auto">
          <a:xfrm flipH="1">
            <a:off x="4476811" y="4621466"/>
            <a:ext cx="737689" cy="24174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2" name="Oval 4"/>
          <p:cNvSpPr>
            <a:spLocks noChangeArrowheads="1"/>
          </p:cNvSpPr>
          <p:nvPr/>
        </p:nvSpPr>
        <p:spPr bwMode="auto">
          <a:xfrm>
            <a:off x="4271785" y="4761285"/>
            <a:ext cx="320753" cy="320504"/>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3" name="Oval 4"/>
          <p:cNvSpPr>
            <a:spLocks noChangeArrowheads="1"/>
          </p:cNvSpPr>
          <p:nvPr/>
        </p:nvSpPr>
        <p:spPr bwMode="auto">
          <a:xfrm>
            <a:off x="5008707" y="5094216"/>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4" name="Oval 4"/>
          <p:cNvSpPr>
            <a:spLocks noChangeArrowheads="1"/>
          </p:cNvSpPr>
          <p:nvPr/>
        </p:nvSpPr>
        <p:spPr bwMode="auto">
          <a:xfrm>
            <a:off x="3996586" y="4281612"/>
            <a:ext cx="380125" cy="415092"/>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5" name="Oval 4"/>
          <p:cNvSpPr>
            <a:spLocks noChangeArrowheads="1"/>
          </p:cNvSpPr>
          <p:nvPr/>
        </p:nvSpPr>
        <p:spPr bwMode="auto">
          <a:xfrm>
            <a:off x="5714957" y="4034091"/>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6" name="Oval 4"/>
          <p:cNvSpPr>
            <a:spLocks noChangeArrowheads="1"/>
          </p:cNvSpPr>
          <p:nvPr/>
        </p:nvSpPr>
        <p:spPr bwMode="auto">
          <a:xfrm>
            <a:off x="4256993" y="5550970"/>
            <a:ext cx="439639" cy="408086"/>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97" name="Oval 4"/>
          <p:cNvSpPr>
            <a:spLocks noChangeArrowheads="1"/>
          </p:cNvSpPr>
          <p:nvPr/>
        </p:nvSpPr>
        <p:spPr bwMode="auto">
          <a:xfrm>
            <a:off x="4877104" y="3798196"/>
            <a:ext cx="543655" cy="510618"/>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98" name="Oval 4"/>
          <p:cNvSpPr>
            <a:spLocks noChangeArrowheads="1"/>
          </p:cNvSpPr>
          <p:nvPr/>
        </p:nvSpPr>
        <p:spPr bwMode="auto">
          <a:xfrm>
            <a:off x="4787589" y="5883529"/>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7" name="Oval 4"/>
          <p:cNvSpPr>
            <a:spLocks noChangeArrowheads="1"/>
          </p:cNvSpPr>
          <p:nvPr/>
        </p:nvSpPr>
        <p:spPr bwMode="auto">
          <a:xfrm>
            <a:off x="4987202" y="4544264"/>
            <a:ext cx="351705" cy="364901"/>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8" name="Oval 4"/>
          <p:cNvSpPr>
            <a:spLocks noChangeArrowheads="1"/>
          </p:cNvSpPr>
          <p:nvPr/>
        </p:nvSpPr>
        <p:spPr bwMode="auto">
          <a:xfrm>
            <a:off x="5750261" y="4645661"/>
            <a:ext cx="398708" cy="401255"/>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9" name="Line 49"/>
          <p:cNvSpPr>
            <a:spLocks noChangeShapeType="1"/>
          </p:cNvSpPr>
          <p:nvPr/>
        </p:nvSpPr>
        <p:spPr bwMode="auto">
          <a:xfrm flipH="1">
            <a:off x="5476773" y="5415630"/>
            <a:ext cx="427460" cy="33500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4" name="Oval 4"/>
          <p:cNvSpPr>
            <a:spLocks noChangeArrowheads="1"/>
          </p:cNvSpPr>
          <p:nvPr/>
        </p:nvSpPr>
        <p:spPr bwMode="auto">
          <a:xfrm>
            <a:off x="5778014" y="5283923"/>
            <a:ext cx="350262" cy="296364"/>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15" name="Oval 4"/>
          <p:cNvSpPr>
            <a:spLocks noChangeArrowheads="1"/>
          </p:cNvSpPr>
          <p:nvPr/>
        </p:nvSpPr>
        <p:spPr bwMode="auto">
          <a:xfrm>
            <a:off x="5287861" y="550411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16" name="Oval 4"/>
          <p:cNvSpPr>
            <a:spLocks noChangeArrowheads="1"/>
          </p:cNvSpPr>
          <p:nvPr/>
        </p:nvSpPr>
        <p:spPr bwMode="auto">
          <a:xfrm>
            <a:off x="3607522" y="5283923"/>
            <a:ext cx="513428" cy="433432"/>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grpSp>
        <p:nvGrpSpPr>
          <p:cNvPr id="121" name="Group 120"/>
          <p:cNvGrpSpPr/>
          <p:nvPr/>
        </p:nvGrpSpPr>
        <p:grpSpPr>
          <a:xfrm>
            <a:off x="2743200" y="4793828"/>
            <a:ext cx="901434" cy="450717"/>
            <a:chOff x="2855294" y="4379118"/>
            <a:chExt cx="901434" cy="450717"/>
          </a:xfrm>
        </p:grpSpPr>
        <p:pic>
          <p:nvPicPr>
            <p:cNvPr id="122"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5294" y="4379118"/>
              <a:ext cx="901434" cy="450717"/>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2994589" y="4460239"/>
              <a:ext cx="740627" cy="369332"/>
            </a:xfrm>
            <a:prstGeom prst="rect">
              <a:avLst/>
            </a:prstGeom>
            <a:noFill/>
          </p:spPr>
          <p:txBody>
            <a:bodyPr wrap="square" rtlCol="0">
              <a:spAutoFit/>
            </a:bodyPr>
            <a:lstStyle/>
            <a:p>
              <a:r>
                <a:rPr lang="en-US" dirty="0" smtClean="0">
                  <a:solidFill>
                    <a:schemeClr val="bg1"/>
                  </a:solidFill>
                </a:rPr>
                <a:t>ATCG</a:t>
              </a:r>
              <a:endParaRPr lang="en-US" dirty="0">
                <a:solidFill>
                  <a:schemeClr val="bg1"/>
                </a:solidFill>
              </a:endParaRPr>
            </a:p>
          </p:txBody>
        </p:sp>
      </p:grpSp>
      <p:grpSp>
        <p:nvGrpSpPr>
          <p:cNvPr id="124" name="Group 123"/>
          <p:cNvGrpSpPr/>
          <p:nvPr/>
        </p:nvGrpSpPr>
        <p:grpSpPr>
          <a:xfrm>
            <a:off x="6332955" y="4863210"/>
            <a:ext cx="996829" cy="498415"/>
            <a:chOff x="5941446" y="2727303"/>
            <a:chExt cx="996829" cy="498415"/>
          </a:xfrm>
        </p:grpSpPr>
        <p:pic>
          <p:nvPicPr>
            <p:cNvPr id="125" name="Picture 4" descr="C:\Users\pbuttigi\AppData\Local\Microsoft\Windows\Temporary Internet Files\Content.IE5\63JDIP6A\hol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1446" y="2727303"/>
              <a:ext cx="996829" cy="498415"/>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6046707" y="2828983"/>
              <a:ext cx="786306" cy="369332"/>
            </a:xfrm>
            <a:prstGeom prst="rect">
              <a:avLst/>
            </a:prstGeom>
          </p:spPr>
          <p:txBody>
            <a:bodyPr wrap="none">
              <a:spAutoFit/>
            </a:bodyPr>
            <a:lstStyle/>
            <a:p>
              <a:r>
                <a:rPr lang="en-GB" dirty="0">
                  <a:solidFill>
                    <a:schemeClr val="lt1"/>
                  </a:solidFill>
                </a:rPr>
                <a:t>TCGAT</a:t>
              </a:r>
              <a:endParaRPr lang="en-US" dirty="0"/>
            </a:p>
          </p:txBody>
        </p:sp>
      </p:grpSp>
      <p:sp>
        <p:nvSpPr>
          <p:cNvPr id="82" name="Line 97"/>
          <p:cNvSpPr>
            <a:spLocks noChangeShapeType="1"/>
          </p:cNvSpPr>
          <p:nvPr/>
        </p:nvSpPr>
        <p:spPr bwMode="auto">
          <a:xfrm flipH="1">
            <a:off x="3897273" y="2951871"/>
            <a:ext cx="699014" cy="2319624"/>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8" name="Line 97"/>
          <p:cNvSpPr>
            <a:spLocks noChangeShapeType="1"/>
          </p:cNvSpPr>
          <p:nvPr/>
        </p:nvSpPr>
        <p:spPr bwMode="auto">
          <a:xfrm>
            <a:off x="6128275" y="4921537"/>
            <a:ext cx="313511" cy="160252"/>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83"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r="23494"/>
          <a:stretch>
            <a:fillRect/>
          </a:stretch>
        </p:blipFill>
        <p:spPr bwMode="auto">
          <a:xfrm>
            <a:off x="6488999" y="2106633"/>
            <a:ext cx="731330" cy="48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58329" y="1447800"/>
            <a:ext cx="2193084" cy="333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 name="Oval 4"/>
          <p:cNvSpPr>
            <a:spLocks noChangeArrowheads="1"/>
          </p:cNvSpPr>
          <p:nvPr/>
        </p:nvSpPr>
        <p:spPr bwMode="auto">
          <a:xfrm>
            <a:off x="6237776" y="1448663"/>
            <a:ext cx="212057" cy="229471"/>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13" name="Oval 4"/>
          <p:cNvSpPr>
            <a:spLocks noChangeArrowheads="1"/>
          </p:cNvSpPr>
          <p:nvPr/>
        </p:nvSpPr>
        <p:spPr bwMode="auto">
          <a:xfrm>
            <a:off x="6229729" y="2202140"/>
            <a:ext cx="212057" cy="229471"/>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28" name="Line 97"/>
          <p:cNvSpPr>
            <a:spLocks noChangeShapeType="1"/>
          </p:cNvSpPr>
          <p:nvPr/>
        </p:nvSpPr>
        <p:spPr bwMode="auto">
          <a:xfrm>
            <a:off x="5168694" y="4285525"/>
            <a:ext cx="16152" cy="25873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9" name="Line 97"/>
          <p:cNvSpPr>
            <a:spLocks noChangeShapeType="1"/>
          </p:cNvSpPr>
          <p:nvPr/>
        </p:nvSpPr>
        <p:spPr bwMode="auto">
          <a:xfrm>
            <a:off x="5366404" y="4745320"/>
            <a:ext cx="473171" cy="12962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1" name="Line 97"/>
          <p:cNvSpPr>
            <a:spLocks noChangeShapeType="1"/>
          </p:cNvSpPr>
          <p:nvPr/>
        </p:nvSpPr>
        <p:spPr bwMode="auto">
          <a:xfrm>
            <a:off x="4120950" y="5684748"/>
            <a:ext cx="255760" cy="127078"/>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2" name="Line 97"/>
          <p:cNvSpPr>
            <a:spLocks noChangeShapeType="1"/>
          </p:cNvSpPr>
          <p:nvPr/>
        </p:nvSpPr>
        <p:spPr bwMode="auto">
          <a:xfrm flipV="1">
            <a:off x="4652777" y="5432104"/>
            <a:ext cx="383827" cy="31853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3" name="Line 97"/>
          <p:cNvSpPr>
            <a:spLocks noChangeShapeType="1"/>
          </p:cNvSpPr>
          <p:nvPr/>
        </p:nvSpPr>
        <p:spPr bwMode="auto">
          <a:xfrm flipV="1">
            <a:off x="5388226" y="5112417"/>
            <a:ext cx="1002266" cy="183026"/>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3" name="TextBox 72"/>
          <p:cNvSpPr txBox="1"/>
          <p:nvPr/>
        </p:nvSpPr>
        <p:spPr>
          <a:xfrm>
            <a:off x="923017" y="1436965"/>
            <a:ext cx="2209800" cy="369332"/>
          </a:xfrm>
          <a:prstGeom prst="rect">
            <a:avLst/>
          </a:prstGeom>
          <a:noFill/>
        </p:spPr>
        <p:txBody>
          <a:bodyPr wrap="square" rtlCol="0">
            <a:spAutoFit/>
          </a:bodyPr>
          <a:lstStyle/>
          <a:p>
            <a:r>
              <a:rPr lang="en-US" dirty="0" smtClean="0"/>
              <a:t>Omics Data</a:t>
            </a:r>
            <a:endParaRPr lang="en-US" dirty="0"/>
          </a:p>
        </p:txBody>
      </p:sp>
      <p:pic>
        <p:nvPicPr>
          <p:cNvPr id="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652040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ine 54"/>
          <p:cNvSpPr>
            <a:spLocks noChangeShapeType="1"/>
          </p:cNvSpPr>
          <p:nvPr/>
        </p:nvSpPr>
        <p:spPr bwMode="auto">
          <a:xfrm flipH="1">
            <a:off x="5133657" y="5056553"/>
            <a:ext cx="1517447" cy="27167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60" name="Picture 4" descr="C:\Users\pbuttigi\AppData\Local\Microsoft\Windows\Temporary Internet Files\Content.IE5\XX6JAFDU\137381189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8187" y="152400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85" name="AutoShape 3"/>
          <p:cNvSpPr>
            <a:spLocks noChangeArrowheads="1"/>
          </p:cNvSpPr>
          <p:nvPr/>
        </p:nvSpPr>
        <p:spPr bwMode="auto">
          <a:xfrm>
            <a:off x="5826602" y="1058411"/>
            <a:ext cx="2993927" cy="1989589"/>
          </a:xfrm>
          <a:prstGeom prst="cloudCallout">
            <a:avLst>
              <a:gd name="adj1" fmla="val -72772"/>
              <a:gd name="adj2" fmla="val -1995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sp>
        <p:nvSpPr>
          <p:cNvPr id="77" name="AutoShape 3"/>
          <p:cNvSpPr>
            <a:spLocks noChangeArrowheads="1"/>
          </p:cNvSpPr>
          <p:nvPr/>
        </p:nvSpPr>
        <p:spPr bwMode="auto">
          <a:xfrm>
            <a:off x="524277" y="1275627"/>
            <a:ext cx="2123502" cy="1536575"/>
          </a:xfrm>
          <a:prstGeom prst="cloudCallout">
            <a:avLst>
              <a:gd name="adj1" fmla="val -36205"/>
              <a:gd name="adj2" fmla="val 68049"/>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33</a:t>
            </a:fld>
            <a:endParaRPr lang="en-US" dirty="0">
              <a:solidFill>
                <a:schemeClr val="tx1"/>
              </a:solidFill>
            </a:endParaRPr>
          </a:p>
        </p:txBody>
      </p:sp>
      <p:sp>
        <p:nvSpPr>
          <p:cNvPr id="5" name="TextBox 4"/>
          <p:cNvSpPr txBox="1"/>
          <p:nvPr/>
        </p:nvSpPr>
        <p:spPr>
          <a:xfrm>
            <a:off x="3064835" y="9906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62" name="Right Arrow 61"/>
          <p:cNvSpPr/>
          <p:nvPr/>
        </p:nvSpPr>
        <p:spPr>
          <a:xfrm>
            <a:off x="2895600" y="1820606"/>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ine 97"/>
          <p:cNvSpPr>
            <a:spLocks noChangeShapeType="1"/>
          </p:cNvSpPr>
          <p:nvPr/>
        </p:nvSpPr>
        <p:spPr bwMode="auto">
          <a:xfrm>
            <a:off x="4874101" y="2951871"/>
            <a:ext cx="162503" cy="846325"/>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99" name="Group 98"/>
          <p:cNvGrpSpPr/>
          <p:nvPr/>
        </p:nvGrpSpPr>
        <p:grpSpPr>
          <a:xfrm>
            <a:off x="381000" y="3172496"/>
            <a:ext cx="1086115" cy="1790958"/>
            <a:chOff x="1607587" y="5216906"/>
            <a:chExt cx="751482" cy="1224136"/>
          </a:xfrm>
        </p:grpSpPr>
        <p:grpSp>
          <p:nvGrpSpPr>
            <p:cNvPr id="100" name="Group 99"/>
            <p:cNvGrpSpPr/>
            <p:nvPr/>
          </p:nvGrpSpPr>
          <p:grpSpPr>
            <a:xfrm>
              <a:off x="1607587" y="5216906"/>
              <a:ext cx="751482" cy="1224136"/>
              <a:chOff x="4292387" y="3314497"/>
              <a:chExt cx="751482" cy="1224136"/>
            </a:xfrm>
          </p:grpSpPr>
          <p:grpSp>
            <p:nvGrpSpPr>
              <p:cNvPr id="102" name="Group 101"/>
              <p:cNvGrpSpPr/>
              <p:nvPr/>
            </p:nvGrpSpPr>
            <p:grpSpPr>
              <a:xfrm>
                <a:off x="4395797" y="3314497"/>
                <a:ext cx="648072" cy="1224136"/>
                <a:chOff x="1223628" y="4293096"/>
                <a:chExt cx="648072" cy="1224136"/>
              </a:xfrm>
            </p:grpSpPr>
            <p:sp>
              <p:nvSpPr>
                <p:cNvPr id="104" name="Flowchart: Delay 103"/>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105" name="Flowchart: Connector 10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06" name="Flowchart: Delay 105"/>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103" name="Picture 5" descr="C:\Users\pbuttigi\AppData\Local\Microsoft\Windows\Temporary Internet Files\Content.IE5\63JDIP6A\sample-147365_64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1" name="Straight Connector 100"/>
            <p:cNvCxnSpPr>
              <a:stCxn id="10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66" name="Line 54"/>
          <p:cNvSpPr>
            <a:spLocks noChangeShapeType="1"/>
          </p:cNvSpPr>
          <p:nvPr/>
        </p:nvSpPr>
        <p:spPr bwMode="auto">
          <a:xfrm flipH="1">
            <a:off x="5999304" y="5037103"/>
            <a:ext cx="1097908" cy="30684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7" name="Line 45"/>
          <p:cNvSpPr>
            <a:spLocks noChangeShapeType="1"/>
          </p:cNvSpPr>
          <p:nvPr/>
        </p:nvSpPr>
        <p:spPr bwMode="auto">
          <a:xfrm flipH="1" flipV="1">
            <a:off x="5949615" y="4954817"/>
            <a:ext cx="881754" cy="157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8" name="Line 3"/>
          <p:cNvSpPr>
            <a:spLocks noChangeShapeType="1"/>
          </p:cNvSpPr>
          <p:nvPr/>
        </p:nvSpPr>
        <p:spPr bwMode="auto">
          <a:xfrm flipH="1" flipV="1">
            <a:off x="3212961" y="5081789"/>
            <a:ext cx="684313" cy="49288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9" name="Line 3"/>
          <p:cNvSpPr>
            <a:spLocks noChangeShapeType="1"/>
          </p:cNvSpPr>
          <p:nvPr/>
        </p:nvSpPr>
        <p:spPr bwMode="auto">
          <a:xfrm flipV="1">
            <a:off x="3212962" y="4434088"/>
            <a:ext cx="963108" cy="62246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 name="Line 50"/>
          <p:cNvSpPr>
            <a:spLocks noChangeShapeType="1"/>
          </p:cNvSpPr>
          <p:nvPr/>
        </p:nvSpPr>
        <p:spPr bwMode="auto">
          <a:xfrm flipH="1">
            <a:off x="4912096" y="5750635"/>
            <a:ext cx="627372" cy="27712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1" name="Line 49"/>
          <p:cNvSpPr>
            <a:spLocks noChangeShapeType="1"/>
          </p:cNvSpPr>
          <p:nvPr/>
        </p:nvSpPr>
        <p:spPr bwMode="auto">
          <a:xfrm>
            <a:off x="3816334" y="5517495"/>
            <a:ext cx="723318" cy="39789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 name="Line 45"/>
          <p:cNvSpPr>
            <a:spLocks noChangeShapeType="1"/>
          </p:cNvSpPr>
          <p:nvPr/>
        </p:nvSpPr>
        <p:spPr bwMode="auto">
          <a:xfrm flipH="1" flipV="1">
            <a:off x="5197620" y="3951712"/>
            <a:ext cx="0" cy="7142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9" name="Line 46"/>
          <p:cNvSpPr>
            <a:spLocks noChangeShapeType="1"/>
          </p:cNvSpPr>
          <p:nvPr/>
        </p:nvSpPr>
        <p:spPr bwMode="auto">
          <a:xfrm>
            <a:off x="5184847" y="4705342"/>
            <a:ext cx="673685" cy="17697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7" name="Line 48"/>
          <p:cNvSpPr>
            <a:spLocks noChangeShapeType="1"/>
          </p:cNvSpPr>
          <p:nvPr/>
        </p:nvSpPr>
        <p:spPr bwMode="auto">
          <a:xfrm flipV="1">
            <a:off x="4889362" y="4172251"/>
            <a:ext cx="95408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8" name="Line 49"/>
          <p:cNvSpPr>
            <a:spLocks noChangeShapeType="1"/>
          </p:cNvSpPr>
          <p:nvPr/>
        </p:nvSpPr>
        <p:spPr bwMode="auto">
          <a:xfrm>
            <a:off x="4432162" y="5684748"/>
            <a:ext cx="441231" cy="33365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9" name="Line 50"/>
          <p:cNvSpPr>
            <a:spLocks noChangeShapeType="1"/>
          </p:cNvSpPr>
          <p:nvPr/>
        </p:nvSpPr>
        <p:spPr bwMode="auto">
          <a:xfrm flipH="1">
            <a:off x="4532430" y="5334222"/>
            <a:ext cx="682069" cy="4776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0" name="Line 52"/>
          <p:cNvSpPr>
            <a:spLocks noChangeShapeType="1"/>
          </p:cNvSpPr>
          <p:nvPr/>
        </p:nvSpPr>
        <p:spPr bwMode="auto">
          <a:xfrm flipH="1">
            <a:off x="4127361" y="4053505"/>
            <a:ext cx="1004719" cy="45621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1" name="Line 54"/>
          <p:cNvSpPr>
            <a:spLocks noChangeShapeType="1"/>
          </p:cNvSpPr>
          <p:nvPr/>
        </p:nvSpPr>
        <p:spPr bwMode="auto">
          <a:xfrm flipH="1">
            <a:off x="4476811" y="4621466"/>
            <a:ext cx="737689" cy="24174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2" name="Oval 4"/>
          <p:cNvSpPr>
            <a:spLocks noChangeArrowheads="1"/>
          </p:cNvSpPr>
          <p:nvPr/>
        </p:nvSpPr>
        <p:spPr bwMode="auto">
          <a:xfrm>
            <a:off x="4271785" y="4761285"/>
            <a:ext cx="320753" cy="320504"/>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3" name="Oval 4"/>
          <p:cNvSpPr>
            <a:spLocks noChangeArrowheads="1"/>
          </p:cNvSpPr>
          <p:nvPr/>
        </p:nvSpPr>
        <p:spPr bwMode="auto">
          <a:xfrm>
            <a:off x="5008707" y="5094216"/>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4" name="Oval 4"/>
          <p:cNvSpPr>
            <a:spLocks noChangeArrowheads="1"/>
          </p:cNvSpPr>
          <p:nvPr/>
        </p:nvSpPr>
        <p:spPr bwMode="auto">
          <a:xfrm>
            <a:off x="3996586" y="4281612"/>
            <a:ext cx="380125" cy="415092"/>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5" name="Oval 4"/>
          <p:cNvSpPr>
            <a:spLocks noChangeArrowheads="1"/>
          </p:cNvSpPr>
          <p:nvPr/>
        </p:nvSpPr>
        <p:spPr bwMode="auto">
          <a:xfrm>
            <a:off x="5714957" y="4034091"/>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6" name="Oval 4"/>
          <p:cNvSpPr>
            <a:spLocks noChangeArrowheads="1"/>
          </p:cNvSpPr>
          <p:nvPr/>
        </p:nvSpPr>
        <p:spPr bwMode="auto">
          <a:xfrm>
            <a:off x="4256993" y="5550970"/>
            <a:ext cx="439639" cy="408086"/>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97" name="Oval 4"/>
          <p:cNvSpPr>
            <a:spLocks noChangeArrowheads="1"/>
          </p:cNvSpPr>
          <p:nvPr/>
        </p:nvSpPr>
        <p:spPr bwMode="auto">
          <a:xfrm>
            <a:off x="4877104" y="3798196"/>
            <a:ext cx="543655" cy="510618"/>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98" name="Oval 4"/>
          <p:cNvSpPr>
            <a:spLocks noChangeArrowheads="1"/>
          </p:cNvSpPr>
          <p:nvPr/>
        </p:nvSpPr>
        <p:spPr bwMode="auto">
          <a:xfrm>
            <a:off x="4787589" y="5883529"/>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7" name="Oval 4"/>
          <p:cNvSpPr>
            <a:spLocks noChangeArrowheads="1"/>
          </p:cNvSpPr>
          <p:nvPr/>
        </p:nvSpPr>
        <p:spPr bwMode="auto">
          <a:xfrm>
            <a:off x="4987202" y="4544264"/>
            <a:ext cx="351705" cy="364901"/>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8" name="Oval 4"/>
          <p:cNvSpPr>
            <a:spLocks noChangeArrowheads="1"/>
          </p:cNvSpPr>
          <p:nvPr/>
        </p:nvSpPr>
        <p:spPr bwMode="auto">
          <a:xfrm>
            <a:off x="5750261" y="4645661"/>
            <a:ext cx="398708" cy="401255"/>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9" name="Line 49"/>
          <p:cNvSpPr>
            <a:spLocks noChangeShapeType="1"/>
          </p:cNvSpPr>
          <p:nvPr/>
        </p:nvSpPr>
        <p:spPr bwMode="auto">
          <a:xfrm flipH="1">
            <a:off x="5476773" y="5415630"/>
            <a:ext cx="427460" cy="33500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4" name="Oval 4"/>
          <p:cNvSpPr>
            <a:spLocks noChangeArrowheads="1"/>
          </p:cNvSpPr>
          <p:nvPr/>
        </p:nvSpPr>
        <p:spPr bwMode="auto">
          <a:xfrm>
            <a:off x="5778014" y="5283923"/>
            <a:ext cx="350262" cy="296364"/>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15" name="Oval 4"/>
          <p:cNvSpPr>
            <a:spLocks noChangeArrowheads="1"/>
          </p:cNvSpPr>
          <p:nvPr/>
        </p:nvSpPr>
        <p:spPr bwMode="auto">
          <a:xfrm>
            <a:off x="5287861" y="550411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16" name="Oval 4"/>
          <p:cNvSpPr>
            <a:spLocks noChangeArrowheads="1"/>
          </p:cNvSpPr>
          <p:nvPr/>
        </p:nvSpPr>
        <p:spPr bwMode="auto">
          <a:xfrm>
            <a:off x="3607522" y="5283923"/>
            <a:ext cx="513428" cy="433432"/>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82" name="Line 97"/>
          <p:cNvSpPr>
            <a:spLocks noChangeShapeType="1"/>
          </p:cNvSpPr>
          <p:nvPr/>
        </p:nvSpPr>
        <p:spPr bwMode="auto">
          <a:xfrm flipH="1">
            <a:off x="3897273" y="2951871"/>
            <a:ext cx="699014" cy="2319624"/>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83"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r="23494"/>
          <a:stretch>
            <a:fillRect/>
          </a:stretch>
        </p:blipFill>
        <p:spPr bwMode="auto">
          <a:xfrm>
            <a:off x="6488999" y="2106633"/>
            <a:ext cx="731330" cy="48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8329" y="1447800"/>
            <a:ext cx="2193084" cy="333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 name="Oval 4"/>
          <p:cNvSpPr>
            <a:spLocks noChangeArrowheads="1"/>
          </p:cNvSpPr>
          <p:nvPr/>
        </p:nvSpPr>
        <p:spPr bwMode="auto">
          <a:xfrm>
            <a:off x="6237776" y="1448663"/>
            <a:ext cx="212057" cy="229471"/>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13" name="Oval 4"/>
          <p:cNvSpPr>
            <a:spLocks noChangeArrowheads="1"/>
          </p:cNvSpPr>
          <p:nvPr/>
        </p:nvSpPr>
        <p:spPr bwMode="auto">
          <a:xfrm>
            <a:off x="6229729" y="2202140"/>
            <a:ext cx="212057" cy="229471"/>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6800" y="1794687"/>
            <a:ext cx="869375" cy="796113"/>
          </a:xfrm>
          <a:prstGeom prst="rect">
            <a:avLst/>
          </a:prstGeom>
        </p:spPr>
      </p:pic>
      <p:sp>
        <p:nvSpPr>
          <p:cNvPr id="64" name="TextBox 63"/>
          <p:cNvSpPr txBox="1"/>
          <p:nvPr/>
        </p:nvSpPr>
        <p:spPr>
          <a:xfrm>
            <a:off x="1072300" y="1975636"/>
            <a:ext cx="863875" cy="369332"/>
          </a:xfrm>
          <a:prstGeom prst="rect">
            <a:avLst/>
          </a:prstGeom>
          <a:noFill/>
        </p:spPr>
        <p:txBody>
          <a:bodyPr wrap="square" rtlCol="0">
            <a:spAutoFit/>
          </a:bodyPr>
          <a:lstStyle/>
          <a:p>
            <a:r>
              <a:rPr lang="en-GB" dirty="0">
                <a:solidFill>
                  <a:schemeClr val="lt1"/>
                </a:solidFill>
              </a:rPr>
              <a:t>TCGAT</a:t>
            </a:r>
            <a:endParaRPr lang="en-US" dirty="0"/>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73201" y="4837065"/>
            <a:ext cx="662097" cy="606302"/>
          </a:xfrm>
          <a:prstGeom prst="rect">
            <a:avLst/>
          </a:prstGeom>
        </p:spPr>
      </p:pic>
      <p:sp>
        <p:nvSpPr>
          <p:cNvPr id="73" name="TextBox 72"/>
          <p:cNvSpPr txBox="1"/>
          <p:nvPr/>
        </p:nvSpPr>
        <p:spPr>
          <a:xfrm>
            <a:off x="2678701" y="4968317"/>
            <a:ext cx="740627" cy="369332"/>
          </a:xfrm>
          <a:prstGeom prst="rect">
            <a:avLst/>
          </a:prstGeom>
          <a:noFill/>
        </p:spPr>
        <p:txBody>
          <a:bodyPr wrap="square" rtlCol="0">
            <a:spAutoFit/>
          </a:bodyPr>
          <a:lstStyle/>
          <a:p>
            <a:r>
              <a:rPr lang="en-US" dirty="0" smtClean="0">
                <a:solidFill>
                  <a:schemeClr val="bg1"/>
                </a:solidFill>
              </a:rPr>
              <a:t>ATCG</a:t>
            </a:r>
            <a:endParaRPr lang="en-US" dirty="0"/>
          </a:p>
        </p:txBody>
      </p:sp>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9784" y="4746104"/>
            <a:ext cx="731139" cy="669526"/>
          </a:xfrm>
          <a:prstGeom prst="rect">
            <a:avLst/>
          </a:prstGeom>
        </p:spPr>
      </p:pic>
      <p:sp>
        <p:nvSpPr>
          <p:cNvPr id="86" name="Rectangle 85"/>
          <p:cNvSpPr/>
          <p:nvPr/>
        </p:nvSpPr>
        <p:spPr>
          <a:xfrm>
            <a:off x="6327678" y="4821650"/>
            <a:ext cx="860061" cy="369332"/>
          </a:xfrm>
          <a:prstGeom prst="rect">
            <a:avLst/>
          </a:prstGeom>
        </p:spPr>
        <p:txBody>
          <a:bodyPr wrap="square">
            <a:spAutoFit/>
          </a:bodyPr>
          <a:lstStyle/>
          <a:p>
            <a:r>
              <a:rPr lang="en-GB" dirty="0">
                <a:solidFill>
                  <a:schemeClr val="lt1"/>
                </a:solidFill>
              </a:rPr>
              <a:t>TCGAT</a:t>
            </a:r>
            <a:endParaRPr lang="en-US" dirty="0"/>
          </a:p>
        </p:txBody>
      </p:sp>
      <p:sp>
        <p:nvSpPr>
          <p:cNvPr id="110" name="Line 97"/>
          <p:cNvSpPr>
            <a:spLocks noChangeShapeType="1"/>
          </p:cNvSpPr>
          <p:nvPr/>
        </p:nvSpPr>
        <p:spPr bwMode="auto">
          <a:xfrm>
            <a:off x="6128275" y="4921537"/>
            <a:ext cx="313511" cy="160252"/>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1" name="Line 97"/>
          <p:cNvSpPr>
            <a:spLocks noChangeShapeType="1"/>
          </p:cNvSpPr>
          <p:nvPr/>
        </p:nvSpPr>
        <p:spPr bwMode="auto">
          <a:xfrm>
            <a:off x="5168694" y="4285525"/>
            <a:ext cx="16152" cy="25873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7" name="Line 97"/>
          <p:cNvSpPr>
            <a:spLocks noChangeShapeType="1"/>
          </p:cNvSpPr>
          <p:nvPr/>
        </p:nvSpPr>
        <p:spPr bwMode="auto">
          <a:xfrm>
            <a:off x="5366404" y="4745320"/>
            <a:ext cx="473171" cy="12962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8" name="Line 97"/>
          <p:cNvSpPr>
            <a:spLocks noChangeShapeType="1"/>
          </p:cNvSpPr>
          <p:nvPr/>
        </p:nvSpPr>
        <p:spPr bwMode="auto">
          <a:xfrm>
            <a:off x="4120950" y="5684748"/>
            <a:ext cx="255760" cy="127078"/>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9" name="Line 97"/>
          <p:cNvSpPr>
            <a:spLocks noChangeShapeType="1"/>
          </p:cNvSpPr>
          <p:nvPr/>
        </p:nvSpPr>
        <p:spPr bwMode="auto">
          <a:xfrm flipV="1">
            <a:off x="4652777" y="5432104"/>
            <a:ext cx="383827" cy="31853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0" name="Line 97"/>
          <p:cNvSpPr>
            <a:spLocks noChangeShapeType="1"/>
          </p:cNvSpPr>
          <p:nvPr/>
        </p:nvSpPr>
        <p:spPr bwMode="auto">
          <a:xfrm flipV="1">
            <a:off x="5388226" y="5112417"/>
            <a:ext cx="1002266" cy="183026"/>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8" name="TextBox 127"/>
          <p:cNvSpPr txBox="1"/>
          <p:nvPr/>
        </p:nvSpPr>
        <p:spPr>
          <a:xfrm>
            <a:off x="923017" y="1436965"/>
            <a:ext cx="2209800" cy="369332"/>
          </a:xfrm>
          <a:prstGeom prst="rect">
            <a:avLst/>
          </a:prstGeom>
          <a:noFill/>
        </p:spPr>
        <p:txBody>
          <a:bodyPr wrap="square" rtlCol="0">
            <a:spAutoFit/>
          </a:bodyPr>
          <a:lstStyle/>
          <a:p>
            <a:r>
              <a:rPr lang="en-US" dirty="0" smtClean="0"/>
              <a:t>Omics Data</a:t>
            </a:r>
            <a:endParaRPr lang="en-US" dirty="0"/>
          </a:p>
        </p:txBody>
      </p:sp>
      <p:pic>
        <p:nvPicPr>
          <p:cNvPr id="7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55181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ine 54"/>
          <p:cNvSpPr>
            <a:spLocks noChangeShapeType="1"/>
          </p:cNvSpPr>
          <p:nvPr/>
        </p:nvSpPr>
        <p:spPr bwMode="auto">
          <a:xfrm flipH="1">
            <a:off x="5133657" y="5056553"/>
            <a:ext cx="1517447" cy="27167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60" name="Picture 4" descr="C:\Users\pbuttigi\AppData\Local\Microsoft\Windows\Temporary Internet Files\Content.IE5\XX6JAFDU\137381189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8187" y="152400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85" name="AutoShape 3"/>
          <p:cNvSpPr>
            <a:spLocks noChangeArrowheads="1"/>
          </p:cNvSpPr>
          <p:nvPr/>
        </p:nvSpPr>
        <p:spPr bwMode="auto">
          <a:xfrm>
            <a:off x="5826602" y="1058411"/>
            <a:ext cx="2993927" cy="1989589"/>
          </a:xfrm>
          <a:prstGeom prst="cloudCallout">
            <a:avLst>
              <a:gd name="adj1" fmla="val -72772"/>
              <a:gd name="adj2" fmla="val -1995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sp>
        <p:nvSpPr>
          <p:cNvPr id="77" name="AutoShape 3"/>
          <p:cNvSpPr>
            <a:spLocks noChangeArrowheads="1"/>
          </p:cNvSpPr>
          <p:nvPr/>
        </p:nvSpPr>
        <p:spPr bwMode="auto">
          <a:xfrm>
            <a:off x="524277" y="1275627"/>
            <a:ext cx="2123502" cy="1536575"/>
          </a:xfrm>
          <a:prstGeom prst="cloudCallout">
            <a:avLst>
              <a:gd name="adj1" fmla="val -36205"/>
              <a:gd name="adj2" fmla="val 68049"/>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34</a:t>
            </a:fld>
            <a:endParaRPr lang="en-US" dirty="0">
              <a:solidFill>
                <a:schemeClr val="tx1"/>
              </a:solidFill>
            </a:endParaRPr>
          </a:p>
        </p:txBody>
      </p:sp>
      <p:sp>
        <p:nvSpPr>
          <p:cNvPr id="5" name="TextBox 4"/>
          <p:cNvSpPr txBox="1"/>
          <p:nvPr/>
        </p:nvSpPr>
        <p:spPr>
          <a:xfrm>
            <a:off x="3064835" y="9906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62" name="Right Arrow 61"/>
          <p:cNvSpPr/>
          <p:nvPr/>
        </p:nvSpPr>
        <p:spPr>
          <a:xfrm>
            <a:off x="2895600" y="1820606"/>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ine 97"/>
          <p:cNvSpPr>
            <a:spLocks noChangeShapeType="1"/>
          </p:cNvSpPr>
          <p:nvPr/>
        </p:nvSpPr>
        <p:spPr bwMode="auto">
          <a:xfrm>
            <a:off x="4874101" y="2951871"/>
            <a:ext cx="162503" cy="846325"/>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99" name="Group 98"/>
          <p:cNvGrpSpPr/>
          <p:nvPr/>
        </p:nvGrpSpPr>
        <p:grpSpPr>
          <a:xfrm>
            <a:off x="381000" y="3172496"/>
            <a:ext cx="1086115" cy="1790958"/>
            <a:chOff x="1607587" y="5216906"/>
            <a:chExt cx="751482" cy="1224136"/>
          </a:xfrm>
        </p:grpSpPr>
        <p:grpSp>
          <p:nvGrpSpPr>
            <p:cNvPr id="100" name="Group 99"/>
            <p:cNvGrpSpPr/>
            <p:nvPr/>
          </p:nvGrpSpPr>
          <p:grpSpPr>
            <a:xfrm>
              <a:off x="1607587" y="5216906"/>
              <a:ext cx="751482" cy="1224136"/>
              <a:chOff x="4292387" y="3314497"/>
              <a:chExt cx="751482" cy="1224136"/>
            </a:xfrm>
          </p:grpSpPr>
          <p:grpSp>
            <p:nvGrpSpPr>
              <p:cNvPr id="102" name="Group 101"/>
              <p:cNvGrpSpPr/>
              <p:nvPr/>
            </p:nvGrpSpPr>
            <p:grpSpPr>
              <a:xfrm>
                <a:off x="4395797" y="3314497"/>
                <a:ext cx="648072" cy="1224136"/>
                <a:chOff x="1223628" y="4293096"/>
                <a:chExt cx="648072" cy="1224136"/>
              </a:xfrm>
            </p:grpSpPr>
            <p:sp>
              <p:nvSpPr>
                <p:cNvPr id="104" name="Flowchart: Delay 103"/>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105" name="Flowchart: Connector 10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06" name="Flowchart: Delay 105"/>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103" name="Picture 5" descr="C:\Users\pbuttigi\AppData\Local\Microsoft\Windows\Temporary Internet Files\Content.IE5\63JDIP6A\sample-147365_64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1" name="Straight Connector 100"/>
            <p:cNvCxnSpPr>
              <a:stCxn id="10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66" name="Line 54"/>
          <p:cNvSpPr>
            <a:spLocks noChangeShapeType="1"/>
          </p:cNvSpPr>
          <p:nvPr/>
        </p:nvSpPr>
        <p:spPr bwMode="auto">
          <a:xfrm flipH="1">
            <a:off x="5999304" y="5037103"/>
            <a:ext cx="1097908" cy="30684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7" name="Line 45"/>
          <p:cNvSpPr>
            <a:spLocks noChangeShapeType="1"/>
          </p:cNvSpPr>
          <p:nvPr/>
        </p:nvSpPr>
        <p:spPr bwMode="auto">
          <a:xfrm flipH="1" flipV="1">
            <a:off x="5949615" y="4954817"/>
            <a:ext cx="881754" cy="157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8" name="Line 3"/>
          <p:cNvSpPr>
            <a:spLocks noChangeShapeType="1"/>
          </p:cNvSpPr>
          <p:nvPr/>
        </p:nvSpPr>
        <p:spPr bwMode="auto">
          <a:xfrm flipH="1" flipV="1">
            <a:off x="3212961" y="5081789"/>
            <a:ext cx="684313" cy="49288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9" name="Line 3"/>
          <p:cNvSpPr>
            <a:spLocks noChangeShapeType="1"/>
          </p:cNvSpPr>
          <p:nvPr/>
        </p:nvSpPr>
        <p:spPr bwMode="auto">
          <a:xfrm flipV="1">
            <a:off x="3212962" y="4434088"/>
            <a:ext cx="963108" cy="62246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 name="Line 50"/>
          <p:cNvSpPr>
            <a:spLocks noChangeShapeType="1"/>
          </p:cNvSpPr>
          <p:nvPr/>
        </p:nvSpPr>
        <p:spPr bwMode="auto">
          <a:xfrm flipH="1">
            <a:off x="4912096" y="5750635"/>
            <a:ext cx="627372" cy="27712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1" name="Line 49"/>
          <p:cNvSpPr>
            <a:spLocks noChangeShapeType="1"/>
          </p:cNvSpPr>
          <p:nvPr/>
        </p:nvSpPr>
        <p:spPr bwMode="auto">
          <a:xfrm>
            <a:off x="3816334" y="5517495"/>
            <a:ext cx="723318" cy="39789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 name="Line 45"/>
          <p:cNvSpPr>
            <a:spLocks noChangeShapeType="1"/>
          </p:cNvSpPr>
          <p:nvPr/>
        </p:nvSpPr>
        <p:spPr bwMode="auto">
          <a:xfrm flipH="1" flipV="1">
            <a:off x="5197620" y="3951712"/>
            <a:ext cx="0" cy="7142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9" name="Line 46"/>
          <p:cNvSpPr>
            <a:spLocks noChangeShapeType="1"/>
          </p:cNvSpPr>
          <p:nvPr/>
        </p:nvSpPr>
        <p:spPr bwMode="auto">
          <a:xfrm>
            <a:off x="5184847" y="4705342"/>
            <a:ext cx="673685" cy="17697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7" name="Line 48"/>
          <p:cNvSpPr>
            <a:spLocks noChangeShapeType="1"/>
          </p:cNvSpPr>
          <p:nvPr/>
        </p:nvSpPr>
        <p:spPr bwMode="auto">
          <a:xfrm flipV="1">
            <a:off x="4889362" y="4172251"/>
            <a:ext cx="95408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8" name="Line 49"/>
          <p:cNvSpPr>
            <a:spLocks noChangeShapeType="1"/>
          </p:cNvSpPr>
          <p:nvPr/>
        </p:nvSpPr>
        <p:spPr bwMode="auto">
          <a:xfrm>
            <a:off x="4432162" y="5684748"/>
            <a:ext cx="441231" cy="33365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9" name="Line 50"/>
          <p:cNvSpPr>
            <a:spLocks noChangeShapeType="1"/>
          </p:cNvSpPr>
          <p:nvPr/>
        </p:nvSpPr>
        <p:spPr bwMode="auto">
          <a:xfrm flipH="1">
            <a:off x="4532430" y="5334222"/>
            <a:ext cx="682069" cy="4776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0" name="Line 52"/>
          <p:cNvSpPr>
            <a:spLocks noChangeShapeType="1"/>
          </p:cNvSpPr>
          <p:nvPr/>
        </p:nvSpPr>
        <p:spPr bwMode="auto">
          <a:xfrm flipH="1">
            <a:off x="4127361" y="4053505"/>
            <a:ext cx="1004719" cy="45621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1" name="Line 54"/>
          <p:cNvSpPr>
            <a:spLocks noChangeShapeType="1"/>
          </p:cNvSpPr>
          <p:nvPr/>
        </p:nvSpPr>
        <p:spPr bwMode="auto">
          <a:xfrm flipH="1">
            <a:off x="4476811" y="4621466"/>
            <a:ext cx="737689" cy="24174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2" name="Oval 4"/>
          <p:cNvSpPr>
            <a:spLocks noChangeArrowheads="1"/>
          </p:cNvSpPr>
          <p:nvPr/>
        </p:nvSpPr>
        <p:spPr bwMode="auto">
          <a:xfrm>
            <a:off x="4271785" y="4761285"/>
            <a:ext cx="320753" cy="320504"/>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3" name="Oval 4"/>
          <p:cNvSpPr>
            <a:spLocks noChangeArrowheads="1"/>
          </p:cNvSpPr>
          <p:nvPr/>
        </p:nvSpPr>
        <p:spPr bwMode="auto">
          <a:xfrm>
            <a:off x="5008707" y="5094216"/>
            <a:ext cx="377825" cy="37941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4" name="Oval 4"/>
          <p:cNvSpPr>
            <a:spLocks noChangeArrowheads="1"/>
          </p:cNvSpPr>
          <p:nvPr/>
        </p:nvSpPr>
        <p:spPr bwMode="auto">
          <a:xfrm>
            <a:off x="3996586" y="4281612"/>
            <a:ext cx="380125" cy="415092"/>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5" name="Oval 4"/>
          <p:cNvSpPr>
            <a:spLocks noChangeArrowheads="1"/>
          </p:cNvSpPr>
          <p:nvPr/>
        </p:nvSpPr>
        <p:spPr bwMode="auto">
          <a:xfrm>
            <a:off x="5714957" y="4034091"/>
            <a:ext cx="249238" cy="250825"/>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96" name="Oval 4"/>
          <p:cNvSpPr>
            <a:spLocks noChangeArrowheads="1"/>
          </p:cNvSpPr>
          <p:nvPr/>
        </p:nvSpPr>
        <p:spPr bwMode="auto">
          <a:xfrm>
            <a:off x="4256993" y="5550970"/>
            <a:ext cx="439639" cy="408086"/>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97" name="Oval 4"/>
          <p:cNvSpPr>
            <a:spLocks noChangeArrowheads="1"/>
          </p:cNvSpPr>
          <p:nvPr/>
        </p:nvSpPr>
        <p:spPr bwMode="auto">
          <a:xfrm>
            <a:off x="4877104" y="3798196"/>
            <a:ext cx="543655" cy="510618"/>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98" name="Oval 4"/>
          <p:cNvSpPr>
            <a:spLocks noChangeArrowheads="1"/>
          </p:cNvSpPr>
          <p:nvPr/>
        </p:nvSpPr>
        <p:spPr bwMode="auto">
          <a:xfrm>
            <a:off x="4787589" y="5883529"/>
            <a:ext cx="249015" cy="269753"/>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7" name="Oval 4"/>
          <p:cNvSpPr>
            <a:spLocks noChangeArrowheads="1"/>
          </p:cNvSpPr>
          <p:nvPr/>
        </p:nvSpPr>
        <p:spPr bwMode="auto">
          <a:xfrm>
            <a:off x="4987202" y="4544264"/>
            <a:ext cx="351705" cy="364901"/>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8" name="Oval 4"/>
          <p:cNvSpPr>
            <a:spLocks noChangeArrowheads="1"/>
          </p:cNvSpPr>
          <p:nvPr/>
        </p:nvSpPr>
        <p:spPr bwMode="auto">
          <a:xfrm>
            <a:off x="5750261" y="4645661"/>
            <a:ext cx="398708" cy="401255"/>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09" name="Line 49"/>
          <p:cNvSpPr>
            <a:spLocks noChangeShapeType="1"/>
          </p:cNvSpPr>
          <p:nvPr/>
        </p:nvSpPr>
        <p:spPr bwMode="auto">
          <a:xfrm flipH="1">
            <a:off x="5476773" y="5415630"/>
            <a:ext cx="427460" cy="33500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4" name="Oval 4"/>
          <p:cNvSpPr>
            <a:spLocks noChangeArrowheads="1"/>
          </p:cNvSpPr>
          <p:nvPr/>
        </p:nvSpPr>
        <p:spPr bwMode="auto">
          <a:xfrm>
            <a:off x="5778014" y="5283923"/>
            <a:ext cx="350262" cy="296364"/>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15" name="Oval 4"/>
          <p:cNvSpPr>
            <a:spLocks noChangeArrowheads="1"/>
          </p:cNvSpPr>
          <p:nvPr/>
        </p:nvSpPr>
        <p:spPr bwMode="auto">
          <a:xfrm>
            <a:off x="5287861" y="5504116"/>
            <a:ext cx="377825" cy="379413"/>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116" name="Oval 4"/>
          <p:cNvSpPr>
            <a:spLocks noChangeArrowheads="1"/>
          </p:cNvSpPr>
          <p:nvPr/>
        </p:nvSpPr>
        <p:spPr bwMode="auto">
          <a:xfrm>
            <a:off x="3607522" y="5283923"/>
            <a:ext cx="513428" cy="433432"/>
          </a:xfrm>
          <a:prstGeom prst="ellipse">
            <a:avLst/>
          </a:prstGeom>
          <a:solidFill>
            <a:srgbClr val="FFC0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82" name="Line 97"/>
          <p:cNvSpPr>
            <a:spLocks noChangeShapeType="1"/>
          </p:cNvSpPr>
          <p:nvPr/>
        </p:nvSpPr>
        <p:spPr bwMode="auto">
          <a:xfrm flipH="1">
            <a:off x="3897273" y="2951871"/>
            <a:ext cx="699014" cy="2319624"/>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83"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r="23494"/>
          <a:stretch>
            <a:fillRect/>
          </a:stretch>
        </p:blipFill>
        <p:spPr bwMode="auto">
          <a:xfrm>
            <a:off x="6488999" y="2106633"/>
            <a:ext cx="731330" cy="48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8329" y="1447800"/>
            <a:ext cx="2193084" cy="333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 name="Oval 4"/>
          <p:cNvSpPr>
            <a:spLocks noChangeArrowheads="1"/>
          </p:cNvSpPr>
          <p:nvPr/>
        </p:nvSpPr>
        <p:spPr bwMode="auto">
          <a:xfrm>
            <a:off x="6237776" y="1448663"/>
            <a:ext cx="212057" cy="229471"/>
          </a:xfrm>
          <a:prstGeom prst="ellipse">
            <a:avLst/>
          </a:prstGeom>
          <a:solidFill>
            <a:schemeClr val="accent6">
              <a:lumMod val="75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sp>
        <p:nvSpPr>
          <p:cNvPr id="113" name="Oval 4"/>
          <p:cNvSpPr>
            <a:spLocks noChangeArrowheads="1"/>
          </p:cNvSpPr>
          <p:nvPr/>
        </p:nvSpPr>
        <p:spPr bwMode="auto">
          <a:xfrm>
            <a:off x="6229729" y="2202140"/>
            <a:ext cx="212057" cy="229471"/>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dirty="0">
              <a:solidFill>
                <a:schemeClr val="lt1"/>
              </a:solidFill>
              <a:latin typeface="+mn-lt"/>
              <a:cs typeface="+mn-cs"/>
            </a:endParaRPr>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8025" y="1572900"/>
            <a:ext cx="869375" cy="796113"/>
          </a:xfrm>
          <a:prstGeom prst="rect">
            <a:avLst/>
          </a:prstGeom>
        </p:spPr>
      </p:pic>
      <p:sp>
        <p:nvSpPr>
          <p:cNvPr id="64" name="TextBox 63"/>
          <p:cNvSpPr txBox="1"/>
          <p:nvPr/>
        </p:nvSpPr>
        <p:spPr>
          <a:xfrm>
            <a:off x="1193525" y="1769807"/>
            <a:ext cx="863875" cy="369332"/>
          </a:xfrm>
          <a:prstGeom prst="rect">
            <a:avLst/>
          </a:prstGeom>
          <a:noFill/>
        </p:spPr>
        <p:txBody>
          <a:bodyPr wrap="square" rtlCol="0">
            <a:spAutoFit/>
          </a:bodyPr>
          <a:lstStyle/>
          <a:p>
            <a:r>
              <a:rPr lang="en-GB" dirty="0">
                <a:solidFill>
                  <a:schemeClr val="lt1"/>
                </a:solidFill>
              </a:rPr>
              <a:t>TCGAT</a:t>
            </a:r>
            <a:endParaRPr lang="en-US" dirty="0"/>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73201" y="4837065"/>
            <a:ext cx="662097" cy="606302"/>
          </a:xfrm>
          <a:prstGeom prst="rect">
            <a:avLst/>
          </a:prstGeom>
        </p:spPr>
      </p:pic>
      <p:sp>
        <p:nvSpPr>
          <p:cNvPr id="73" name="TextBox 72"/>
          <p:cNvSpPr txBox="1"/>
          <p:nvPr/>
        </p:nvSpPr>
        <p:spPr>
          <a:xfrm>
            <a:off x="2678701" y="4968317"/>
            <a:ext cx="740627" cy="369332"/>
          </a:xfrm>
          <a:prstGeom prst="rect">
            <a:avLst/>
          </a:prstGeom>
          <a:noFill/>
        </p:spPr>
        <p:txBody>
          <a:bodyPr wrap="square" rtlCol="0">
            <a:spAutoFit/>
          </a:bodyPr>
          <a:lstStyle/>
          <a:p>
            <a:r>
              <a:rPr lang="en-US" dirty="0" smtClean="0">
                <a:solidFill>
                  <a:schemeClr val="bg1"/>
                </a:solidFill>
              </a:rPr>
              <a:t>ATCG</a:t>
            </a:r>
            <a:endParaRPr lang="en-US" dirty="0"/>
          </a:p>
        </p:txBody>
      </p:sp>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9784" y="4746104"/>
            <a:ext cx="731139" cy="669526"/>
          </a:xfrm>
          <a:prstGeom prst="rect">
            <a:avLst/>
          </a:prstGeom>
        </p:spPr>
      </p:pic>
      <p:sp>
        <p:nvSpPr>
          <p:cNvPr id="86" name="Rectangle 85"/>
          <p:cNvSpPr/>
          <p:nvPr/>
        </p:nvSpPr>
        <p:spPr>
          <a:xfrm>
            <a:off x="6327678" y="4821650"/>
            <a:ext cx="860061" cy="369332"/>
          </a:xfrm>
          <a:prstGeom prst="rect">
            <a:avLst/>
          </a:prstGeom>
        </p:spPr>
        <p:txBody>
          <a:bodyPr wrap="square">
            <a:spAutoFit/>
          </a:bodyPr>
          <a:lstStyle/>
          <a:p>
            <a:r>
              <a:rPr lang="en-GB" dirty="0">
                <a:solidFill>
                  <a:schemeClr val="lt1"/>
                </a:solidFill>
              </a:rPr>
              <a:t>TCGAT</a:t>
            </a:r>
            <a:endParaRPr lang="en-US" dirty="0"/>
          </a:p>
        </p:txBody>
      </p:sp>
      <p:sp>
        <p:nvSpPr>
          <p:cNvPr id="110" name="Line 97"/>
          <p:cNvSpPr>
            <a:spLocks noChangeShapeType="1"/>
          </p:cNvSpPr>
          <p:nvPr/>
        </p:nvSpPr>
        <p:spPr bwMode="auto">
          <a:xfrm>
            <a:off x="6128275" y="4921537"/>
            <a:ext cx="313511" cy="160252"/>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1" name="Line 97"/>
          <p:cNvSpPr>
            <a:spLocks noChangeShapeType="1"/>
          </p:cNvSpPr>
          <p:nvPr/>
        </p:nvSpPr>
        <p:spPr bwMode="auto">
          <a:xfrm>
            <a:off x="5168694" y="4285525"/>
            <a:ext cx="16152" cy="25873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7" name="Line 97"/>
          <p:cNvSpPr>
            <a:spLocks noChangeShapeType="1"/>
          </p:cNvSpPr>
          <p:nvPr/>
        </p:nvSpPr>
        <p:spPr bwMode="auto">
          <a:xfrm>
            <a:off x="5366404" y="4745320"/>
            <a:ext cx="473171" cy="12962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8" name="Line 97"/>
          <p:cNvSpPr>
            <a:spLocks noChangeShapeType="1"/>
          </p:cNvSpPr>
          <p:nvPr/>
        </p:nvSpPr>
        <p:spPr bwMode="auto">
          <a:xfrm>
            <a:off x="4120950" y="5684748"/>
            <a:ext cx="255760" cy="127078"/>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9" name="Line 97"/>
          <p:cNvSpPr>
            <a:spLocks noChangeShapeType="1"/>
          </p:cNvSpPr>
          <p:nvPr/>
        </p:nvSpPr>
        <p:spPr bwMode="auto">
          <a:xfrm flipV="1">
            <a:off x="4652777" y="5432104"/>
            <a:ext cx="383827" cy="31853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0" name="Line 97"/>
          <p:cNvSpPr>
            <a:spLocks noChangeShapeType="1"/>
          </p:cNvSpPr>
          <p:nvPr/>
        </p:nvSpPr>
        <p:spPr bwMode="auto">
          <a:xfrm flipV="1">
            <a:off x="5388226" y="5112417"/>
            <a:ext cx="1002266" cy="183026"/>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4" name="TextBox 73"/>
          <p:cNvSpPr txBox="1"/>
          <p:nvPr/>
        </p:nvSpPr>
        <p:spPr>
          <a:xfrm>
            <a:off x="799607" y="5546670"/>
            <a:ext cx="1768972" cy="923330"/>
          </a:xfrm>
          <a:prstGeom prst="rect">
            <a:avLst/>
          </a:prstGeom>
          <a:noFill/>
        </p:spPr>
        <p:txBody>
          <a:bodyPr wrap="square" rtlCol="0">
            <a:spAutoFit/>
          </a:bodyPr>
          <a:lstStyle/>
          <a:p>
            <a:r>
              <a:rPr lang="en-US" dirty="0" smtClean="0"/>
              <a:t>Courtesy of Josephine Z. Rapp.</a:t>
            </a:r>
            <a:endParaRPr lang="en-US" dirty="0"/>
          </a:p>
        </p:txBody>
      </p:sp>
      <p:sp>
        <p:nvSpPr>
          <p:cNvPr id="75" name="TextBox 74"/>
          <p:cNvSpPr txBox="1"/>
          <p:nvPr/>
        </p:nvSpPr>
        <p:spPr>
          <a:xfrm>
            <a:off x="7703542" y="5592133"/>
            <a:ext cx="1293332" cy="923330"/>
          </a:xfrm>
          <a:prstGeom prst="rect">
            <a:avLst/>
          </a:prstGeom>
          <a:noFill/>
        </p:spPr>
        <p:txBody>
          <a:bodyPr wrap="square" rtlCol="0">
            <a:spAutoFit/>
          </a:bodyPr>
          <a:lstStyle/>
          <a:p>
            <a:r>
              <a:rPr lang="en-US" dirty="0" smtClean="0"/>
              <a:t>Courtesy of David </a:t>
            </a:r>
            <a:r>
              <a:rPr lang="en-US" dirty="0" err="1" smtClean="0"/>
              <a:t>Probandt</a:t>
            </a:r>
            <a:endParaRPr lang="en-US" dirty="0"/>
          </a:p>
        </p:txBody>
      </p:sp>
      <p:sp>
        <p:nvSpPr>
          <p:cNvPr id="78" name="Right Arrow 77"/>
          <p:cNvSpPr/>
          <p:nvPr/>
        </p:nvSpPr>
        <p:spPr>
          <a:xfrm rot="19701996">
            <a:off x="2099311" y="5535530"/>
            <a:ext cx="565514" cy="9520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p:cNvSpPr/>
          <p:nvPr/>
        </p:nvSpPr>
        <p:spPr>
          <a:xfrm rot="12928320">
            <a:off x="7162884" y="5453036"/>
            <a:ext cx="565514" cy="9520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291683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28600" y="3788519"/>
            <a:ext cx="1086115" cy="1790958"/>
            <a:chOff x="1607587" y="5216906"/>
            <a:chExt cx="751482" cy="1224136"/>
          </a:xfrm>
        </p:grpSpPr>
        <p:grpSp>
          <p:nvGrpSpPr>
            <p:cNvPr id="20" name="Group 19"/>
            <p:cNvGrpSpPr/>
            <p:nvPr/>
          </p:nvGrpSpPr>
          <p:grpSpPr>
            <a:xfrm>
              <a:off x="1607587" y="5216906"/>
              <a:ext cx="751482" cy="1224136"/>
              <a:chOff x="4292387" y="3314497"/>
              <a:chExt cx="751482" cy="1224136"/>
            </a:xfrm>
          </p:grpSpPr>
          <p:grpSp>
            <p:nvGrpSpPr>
              <p:cNvPr id="22" name="Group 21"/>
              <p:cNvGrpSpPr/>
              <p:nvPr/>
            </p:nvGrpSpPr>
            <p:grpSpPr>
              <a:xfrm>
                <a:off x="4395797" y="3314497"/>
                <a:ext cx="648072" cy="1224136"/>
                <a:chOff x="1223628" y="4293096"/>
                <a:chExt cx="648072" cy="1224136"/>
              </a:xfrm>
            </p:grpSpPr>
            <p:sp>
              <p:nvSpPr>
                <p:cNvPr id="24" name="Flowchart: Delay 23"/>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25" name="Flowchart: Connector 2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6" name="Flowchart: Delay 25"/>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23" name="Picture 5" descr="C:\Users\pbuttigi\AppData\Local\Microsoft\Windows\Temporary Internet Files\Content.IE5\63JDIP6A\sample-147365_6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 name="Straight Connector 20"/>
            <p:cNvCxnSpPr>
              <a:stCxn id="2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69045">
            <a:off x="4004374" y="4934931"/>
            <a:ext cx="2584463" cy="143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3"/>
          <p:cNvSpPr>
            <a:spLocks noChangeArrowheads="1"/>
          </p:cNvSpPr>
          <p:nvPr/>
        </p:nvSpPr>
        <p:spPr bwMode="auto">
          <a:xfrm>
            <a:off x="609600" y="754640"/>
            <a:ext cx="7162800" cy="3089705"/>
          </a:xfrm>
          <a:prstGeom prst="cloudCallout">
            <a:avLst>
              <a:gd name="adj1" fmla="val -46888"/>
              <a:gd name="adj2" fmla="val 49598"/>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1262679" y="1266557"/>
            <a:ext cx="5666377" cy="1983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3200" dirty="0" smtClean="0">
                <a:solidFill>
                  <a:srgbClr val="000000"/>
                </a:solidFill>
                <a:latin typeface="Times New Roman" pitchFamily="16" charset="0"/>
                <a:cs typeface="Times New Roman" pitchFamily="16" charset="0"/>
              </a:rPr>
              <a:t>Q1) “What are the relative proportions of </a:t>
            </a:r>
            <a:r>
              <a:rPr lang="en-US" altLang="x-none" sz="3200" dirty="0" smtClean="0">
                <a:solidFill>
                  <a:schemeClr val="accent6"/>
                </a:solidFill>
                <a:latin typeface="Times New Roman" pitchFamily="16" charset="0"/>
                <a:cs typeface="Times New Roman" pitchFamily="16" charset="0"/>
              </a:rPr>
              <a:t>oxidation-reduction </a:t>
            </a:r>
            <a:r>
              <a:rPr lang="en-US" altLang="x-none" sz="3200" dirty="0" smtClean="0">
                <a:solidFill>
                  <a:srgbClr val="000000"/>
                </a:solidFill>
                <a:latin typeface="Times New Roman" pitchFamily="16" charset="0"/>
                <a:cs typeface="Times New Roman" pitchFamily="16" charset="0"/>
              </a:rPr>
              <a:t>processes in </a:t>
            </a:r>
            <a:r>
              <a:rPr lang="en-US" altLang="x-none" sz="3200" dirty="0" smtClean="0">
                <a:solidFill>
                  <a:srgbClr val="00B050"/>
                </a:solidFill>
                <a:latin typeface="Times New Roman" pitchFamily="16" charset="0"/>
                <a:cs typeface="Times New Roman" pitchFamily="16" charset="0"/>
              </a:rPr>
              <a:t>marine benthic biomes</a:t>
            </a:r>
            <a:r>
              <a:rPr lang="en-US" altLang="x-none" sz="3200" dirty="0" smtClean="0">
                <a:solidFill>
                  <a:srgbClr val="000000"/>
                </a:solidFill>
                <a:latin typeface="Times New Roman" pitchFamily="16" charset="0"/>
                <a:cs typeface="Times New Roman" pitchFamily="16" charset="0"/>
              </a:rPr>
              <a:t>?”</a:t>
            </a:r>
            <a:endParaRPr lang="en-US" altLang="x-none" sz="2400" dirty="0" smtClean="0">
              <a:solidFill>
                <a:srgbClr val="000000"/>
              </a:solidFill>
              <a:latin typeface="Times New Roman" pitchFamily="16" charset="0"/>
              <a:cs typeface="Times New Roman" pitchFamily="16" charset="0"/>
            </a:endParaRP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35</a:t>
            </a:fld>
            <a:endParaRPr lang="en-US" dirty="0">
              <a:solidFill>
                <a:schemeClr val="tx1"/>
              </a:solidFill>
            </a:endParaRPr>
          </a:p>
        </p:txBody>
      </p:sp>
      <p:pic>
        <p:nvPicPr>
          <p:cNvPr id="15" name="Picture 4" descr="C:\Users\pbuttigi\AppData\Local\Microsoft\Windows\Temporary Internet Files\Content.IE5\XX6JAFDU\137381189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6600" y="327852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280042" y="28194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8" name="Right Arrow 17"/>
          <p:cNvSpPr/>
          <p:nvPr/>
        </p:nvSpPr>
        <p:spPr>
          <a:xfrm rot="686213">
            <a:off x="5968576" y="3649406"/>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r="23494"/>
          <a:stretch>
            <a:fillRect/>
          </a:stretch>
        </p:blipFill>
        <p:spPr bwMode="auto">
          <a:xfrm>
            <a:off x="2133600" y="3460224"/>
            <a:ext cx="731330" cy="48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4959" y="1103831"/>
            <a:ext cx="2193084" cy="333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Line 97"/>
          <p:cNvSpPr>
            <a:spLocks noChangeShapeType="1"/>
          </p:cNvSpPr>
          <p:nvPr/>
        </p:nvSpPr>
        <p:spPr bwMode="auto">
          <a:xfrm flipV="1">
            <a:off x="2667000" y="3205627"/>
            <a:ext cx="633977" cy="412645"/>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Line 97"/>
          <p:cNvSpPr>
            <a:spLocks noChangeShapeType="1"/>
          </p:cNvSpPr>
          <p:nvPr/>
        </p:nvSpPr>
        <p:spPr bwMode="auto">
          <a:xfrm flipH="1">
            <a:off x="6683320" y="1433097"/>
            <a:ext cx="403279" cy="39570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 name="Line 97"/>
          <p:cNvSpPr>
            <a:spLocks noChangeShapeType="1"/>
          </p:cNvSpPr>
          <p:nvPr/>
        </p:nvSpPr>
        <p:spPr bwMode="auto">
          <a:xfrm flipH="1">
            <a:off x="6280042" y="4417522"/>
            <a:ext cx="806558" cy="1297477"/>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 name="Line 97"/>
          <p:cNvSpPr>
            <a:spLocks noChangeShapeType="1"/>
          </p:cNvSpPr>
          <p:nvPr/>
        </p:nvSpPr>
        <p:spPr bwMode="auto">
          <a:xfrm flipH="1">
            <a:off x="4419600" y="4343400"/>
            <a:ext cx="2667000" cy="97902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3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230888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36</a:t>
            </a:fld>
            <a:endParaRPr lang="en-US" dirty="0">
              <a:solidFill>
                <a:schemeClr val="tx1"/>
              </a:solidFill>
            </a:endParaRPr>
          </a:p>
        </p:txBody>
      </p:sp>
      <p:sp>
        <p:nvSpPr>
          <p:cNvPr id="9" name="AutoShape 3"/>
          <p:cNvSpPr>
            <a:spLocks noChangeArrowheads="1"/>
          </p:cNvSpPr>
          <p:nvPr/>
        </p:nvSpPr>
        <p:spPr bwMode="auto">
          <a:xfrm>
            <a:off x="4663908" y="838994"/>
            <a:ext cx="4419600" cy="1828006"/>
          </a:xfrm>
          <a:prstGeom prst="cloudCallout">
            <a:avLst>
              <a:gd name="adj1" fmla="val -67085"/>
              <a:gd name="adj2" fmla="val -2424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7769" y="990600"/>
            <a:ext cx="2478031" cy="137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C:\Users\pbuttigi\AppData\Local\Microsoft\Windows\Temporary Internet Files\Content.IE5\XX6JAFDU\137381189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0899" y="1241865"/>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6452" y="4114799"/>
            <a:ext cx="7385948" cy="2367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100387" y="4038600"/>
            <a:ext cx="381000" cy="381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633787" y="4076699"/>
            <a:ext cx="381000" cy="381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90280" y="4029074"/>
            <a:ext cx="381000" cy="381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86057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37</a:t>
            </a:fld>
            <a:endParaRPr lang="en-US"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452" y="2971800"/>
            <a:ext cx="7004948" cy="3510321"/>
          </a:xfrm>
          <a:prstGeom prst="rect">
            <a:avLst/>
          </a:prstGeom>
        </p:spPr>
      </p:pic>
      <p:sp>
        <p:nvSpPr>
          <p:cNvPr id="9" name="AutoShape 3"/>
          <p:cNvSpPr>
            <a:spLocks noChangeArrowheads="1"/>
          </p:cNvSpPr>
          <p:nvPr/>
        </p:nvSpPr>
        <p:spPr bwMode="auto">
          <a:xfrm>
            <a:off x="4663908" y="838994"/>
            <a:ext cx="4419600" cy="1828006"/>
          </a:xfrm>
          <a:prstGeom prst="cloudCallout">
            <a:avLst>
              <a:gd name="adj1" fmla="val -67085"/>
              <a:gd name="adj2" fmla="val -2424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7769" y="990600"/>
            <a:ext cx="2478031" cy="137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C:\Users\pbuttigi\AppData\Local\Microsoft\Windows\Temporary Internet Files\Content.IE5\XX6JAFDU\137381189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00899" y="1241865"/>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0" name="Line 97"/>
          <p:cNvSpPr>
            <a:spLocks noChangeShapeType="1"/>
          </p:cNvSpPr>
          <p:nvPr/>
        </p:nvSpPr>
        <p:spPr bwMode="auto">
          <a:xfrm flipH="1">
            <a:off x="3901909" y="1295400"/>
            <a:ext cx="3200400" cy="1828800"/>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 name="Rectangle 1"/>
          <p:cNvSpPr/>
          <p:nvPr/>
        </p:nvSpPr>
        <p:spPr>
          <a:xfrm>
            <a:off x="386452" y="4114799"/>
            <a:ext cx="7385948" cy="2367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100387" y="4038600"/>
            <a:ext cx="381000" cy="381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633787" y="4076699"/>
            <a:ext cx="381000" cy="381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90280" y="4029074"/>
            <a:ext cx="381000" cy="381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74458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38</a:t>
            </a:fld>
            <a:endParaRPr lang="en-US"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452" y="2971800"/>
            <a:ext cx="7004948" cy="3510321"/>
          </a:xfrm>
          <a:prstGeom prst="rect">
            <a:avLst/>
          </a:prstGeom>
        </p:spPr>
      </p:pic>
      <p:sp>
        <p:nvSpPr>
          <p:cNvPr id="9" name="AutoShape 3"/>
          <p:cNvSpPr>
            <a:spLocks noChangeArrowheads="1"/>
          </p:cNvSpPr>
          <p:nvPr/>
        </p:nvSpPr>
        <p:spPr bwMode="auto">
          <a:xfrm>
            <a:off x="4663908" y="838994"/>
            <a:ext cx="4419600" cy="1828006"/>
          </a:xfrm>
          <a:prstGeom prst="cloudCallout">
            <a:avLst>
              <a:gd name="adj1" fmla="val -67085"/>
              <a:gd name="adj2" fmla="val -2424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7769" y="990600"/>
            <a:ext cx="2478031" cy="137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C:\Users\pbuttigi\AppData\Local\Microsoft\Windows\Temporary Internet Files\Content.IE5\XX6JAFDU\137381189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00899" y="1241865"/>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0" name="Line 97"/>
          <p:cNvSpPr>
            <a:spLocks noChangeShapeType="1"/>
          </p:cNvSpPr>
          <p:nvPr/>
        </p:nvSpPr>
        <p:spPr bwMode="auto">
          <a:xfrm flipH="1">
            <a:off x="3901909" y="1295400"/>
            <a:ext cx="3200400" cy="1828800"/>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223790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39</a:t>
            </a:fld>
            <a:endParaRPr lang="en-US"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452" y="2971800"/>
            <a:ext cx="7004948" cy="3510321"/>
          </a:xfrm>
          <a:prstGeom prst="rect">
            <a:avLst/>
          </a:prstGeom>
        </p:spPr>
      </p:pic>
      <p:sp>
        <p:nvSpPr>
          <p:cNvPr id="9" name="AutoShape 3"/>
          <p:cNvSpPr>
            <a:spLocks noChangeArrowheads="1"/>
          </p:cNvSpPr>
          <p:nvPr/>
        </p:nvSpPr>
        <p:spPr bwMode="auto">
          <a:xfrm>
            <a:off x="4663908" y="838994"/>
            <a:ext cx="4419600" cy="1828006"/>
          </a:xfrm>
          <a:prstGeom prst="cloudCallout">
            <a:avLst>
              <a:gd name="adj1" fmla="val -67085"/>
              <a:gd name="adj2" fmla="val -2424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7769" y="990600"/>
            <a:ext cx="2478031" cy="137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C:\Users\pbuttigi\AppData\Local\Microsoft\Windows\Temporary Internet Files\Content.IE5\XX6JAFDU\137381189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00899" y="1241865"/>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0" name="Line 97"/>
          <p:cNvSpPr>
            <a:spLocks noChangeShapeType="1"/>
          </p:cNvSpPr>
          <p:nvPr/>
        </p:nvSpPr>
        <p:spPr bwMode="auto">
          <a:xfrm flipH="1">
            <a:off x="3901909" y="1295400"/>
            <a:ext cx="3200400" cy="1828800"/>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4"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7552" y="3124200"/>
            <a:ext cx="3581400" cy="929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Line 97"/>
          <p:cNvSpPr>
            <a:spLocks noChangeShapeType="1"/>
          </p:cNvSpPr>
          <p:nvPr/>
        </p:nvSpPr>
        <p:spPr bwMode="auto">
          <a:xfrm flipH="1">
            <a:off x="6553199" y="2362780"/>
            <a:ext cx="457201" cy="76141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79910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2"/>
          <p:cNvSpPr txBox="1">
            <a:spLocks noChangeArrowheads="1"/>
          </p:cNvSpPr>
          <p:nvPr/>
        </p:nvSpPr>
        <p:spPr bwMode="auto">
          <a:xfrm>
            <a:off x="381000" y="6858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3200" dirty="0" smtClean="0">
              <a:solidFill>
                <a:srgbClr val="000000"/>
              </a:solidFill>
              <a:latin typeface="Times New Roman" pitchFamily="16" charset="0"/>
              <a:cs typeface="Times New Roman" pitchFamily="16" charset="0"/>
            </a:endParaRPr>
          </a:p>
          <a:p>
            <a:pPr algn="ctr" eaLnBrk="1"/>
            <a:r>
              <a:rPr lang="en-US" altLang="x-none" sz="4000" dirty="0" smtClean="0">
                <a:solidFill>
                  <a:srgbClr val="000000"/>
                </a:solidFill>
                <a:latin typeface="Times New Roman" pitchFamily="16" charset="0"/>
                <a:cs typeface="Times New Roman" pitchFamily="16" charset="0"/>
              </a:rPr>
              <a:t>Motivation: FA</a:t>
            </a:r>
            <a:r>
              <a:rPr lang="en-US" altLang="x-none" sz="4000" dirty="0" smtClean="0">
                <a:solidFill>
                  <a:schemeClr val="tx2">
                    <a:lumMod val="60000"/>
                    <a:lumOff val="40000"/>
                  </a:schemeClr>
                </a:solidFill>
                <a:latin typeface="Times New Roman" pitchFamily="16" charset="0"/>
                <a:cs typeface="Times New Roman" pitchFamily="16" charset="0"/>
              </a:rPr>
              <a:t>I</a:t>
            </a:r>
            <a:r>
              <a:rPr lang="en-US" altLang="x-none" sz="4000" dirty="0" smtClean="0">
                <a:solidFill>
                  <a:srgbClr val="000000"/>
                </a:solidFill>
                <a:latin typeface="Times New Roman" pitchFamily="16" charset="0"/>
                <a:cs typeface="Times New Roman" pitchFamily="16" charset="0"/>
              </a:rPr>
              <a:t>R data</a:t>
            </a:r>
            <a:endParaRPr lang="en-US" altLang="x-none" sz="3200" dirty="0" smtClean="0">
              <a:solidFill>
                <a:srgbClr val="000000"/>
              </a:solidFill>
              <a:latin typeface="Times New Roman" pitchFamily="16" charset="0"/>
              <a:cs typeface="Times New Roman" pitchFamily="16" charset="0"/>
            </a:endParaRPr>
          </a:p>
          <a:p>
            <a:pPr algn="ctr" eaLnBrk="1">
              <a:buClrTx/>
              <a:buFontTx/>
              <a:buNone/>
            </a:pPr>
            <a:endParaRPr lang="en-US" altLang="x-none" sz="3200" dirty="0">
              <a:solidFill>
                <a:srgbClr val="000000"/>
              </a:solidFill>
              <a:latin typeface="Times New Roman" pitchFamily="16" charset="0"/>
              <a:cs typeface="Times New Roman" pitchFamily="16" charset="0"/>
            </a:endParaRPr>
          </a:p>
        </p:txBody>
      </p:sp>
      <p:sp>
        <p:nvSpPr>
          <p:cNvPr id="8" name="Rectangle 7"/>
          <p:cNvSpPr/>
          <p:nvPr/>
        </p:nvSpPr>
        <p:spPr>
          <a:xfrm>
            <a:off x="113580" y="1741714"/>
            <a:ext cx="8763000" cy="3200876"/>
          </a:xfrm>
          <a:prstGeom prst="rect">
            <a:avLst/>
          </a:prstGeom>
        </p:spPr>
        <p:txBody>
          <a:bodyPr wrap="square">
            <a:spAutoFit/>
          </a:bodyPr>
          <a:lstStyle/>
          <a:p>
            <a:pPr marL="914400" lvl="1" indent="-457200">
              <a:buFont typeface="Arial" pitchFamily="34" charset="0"/>
              <a:buChar char="•"/>
            </a:pPr>
            <a:r>
              <a:rPr lang="en-GB" sz="2800" b="1" dirty="0" smtClean="0">
                <a:solidFill>
                  <a:schemeClr val="tx2">
                    <a:lumMod val="60000"/>
                    <a:lumOff val="40000"/>
                  </a:schemeClr>
                </a:solidFill>
                <a:latin typeface="Times New Roman" pitchFamily="18" charset="0"/>
                <a:cs typeface="Times New Roman" pitchFamily="18" charset="0"/>
              </a:rPr>
              <a:t>Interoperable </a:t>
            </a:r>
            <a:r>
              <a:rPr lang="en-GB" sz="2800" b="1" dirty="0" smtClean="0">
                <a:latin typeface="Times New Roman" pitchFamily="18" charset="0"/>
                <a:cs typeface="Times New Roman" pitchFamily="18" charset="0"/>
              </a:rPr>
              <a:t>data</a:t>
            </a:r>
            <a:r>
              <a:rPr lang="en-GB" sz="2800" b="1" dirty="0" smtClean="0">
                <a:solidFill>
                  <a:prstClr val="black"/>
                </a:solidFill>
                <a:latin typeface="Times New Roman" pitchFamily="18" charset="0"/>
                <a:cs typeface="Times New Roman" pitchFamily="18" charset="0"/>
              </a:rPr>
              <a:t>:</a:t>
            </a:r>
            <a:endParaRPr lang="en-GB" sz="2800" dirty="0" smtClean="0">
              <a:solidFill>
                <a:prstClr val="black"/>
              </a:solidFill>
              <a:latin typeface="Times New Roman" pitchFamily="18" charset="0"/>
              <a:cs typeface="Times New Roman" pitchFamily="18" charset="0"/>
            </a:endParaRPr>
          </a:p>
          <a:p>
            <a:pPr lvl="1"/>
            <a:r>
              <a:rPr lang="en-GB" sz="2000" u="sng" dirty="0" smtClean="0">
                <a:solidFill>
                  <a:prstClr val="black"/>
                </a:solidFill>
                <a:latin typeface="Times New Roman" pitchFamily="18" charset="0"/>
                <a:cs typeface="Times New Roman" pitchFamily="18" charset="0"/>
              </a:rPr>
              <a:t>formal</a:t>
            </a:r>
            <a:r>
              <a:rPr lang="en-GB" sz="2000" u="sng" dirty="0">
                <a:solidFill>
                  <a:prstClr val="black"/>
                </a:solidFill>
                <a:latin typeface="Times New Roman" pitchFamily="18" charset="0"/>
                <a:cs typeface="Times New Roman" pitchFamily="18" charset="0"/>
              </a:rPr>
              <a:t>, accessible, shared, and broadly applicable </a:t>
            </a:r>
            <a:r>
              <a:rPr lang="en-GB" sz="2000" u="sng" dirty="0" smtClean="0">
                <a:solidFill>
                  <a:prstClr val="black"/>
                </a:solidFill>
                <a:latin typeface="Times New Roman" pitchFamily="18" charset="0"/>
                <a:cs typeface="Times New Roman" pitchFamily="18" charset="0"/>
              </a:rPr>
              <a:t>vocabularies</a:t>
            </a:r>
            <a:r>
              <a:rPr lang="en-GB" sz="2000" dirty="0">
                <a:solidFill>
                  <a:prstClr val="black"/>
                </a:solidFill>
                <a:latin typeface="Times New Roman" pitchFamily="18" charset="0"/>
                <a:cs typeface="Times New Roman" pitchFamily="18" charset="0"/>
              </a:rPr>
              <a:t> for knowledge </a:t>
            </a:r>
            <a:r>
              <a:rPr lang="en-GB" sz="2000" dirty="0" smtClean="0">
                <a:solidFill>
                  <a:prstClr val="black"/>
                </a:solidFill>
                <a:latin typeface="Times New Roman" pitchFamily="18" charset="0"/>
                <a:cs typeface="Times New Roman" pitchFamily="18" charset="0"/>
              </a:rPr>
              <a:t>representation</a:t>
            </a:r>
            <a:r>
              <a:rPr lang="en-GB" sz="1200" dirty="0">
                <a:solidFill>
                  <a:prstClr val="black"/>
                </a:solidFill>
                <a:latin typeface="Times New Roman" pitchFamily="18" charset="0"/>
                <a:cs typeface="Times New Roman" pitchFamily="18" charset="0"/>
              </a:rPr>
              <a:t/>
            </a:r>
            <a:br>
              <a:rPr lang="en-GB" sz="1200" dirty="0">
                <a:solidFill>
                  <a:prstClr val="black"/>
                </a:solidFill>
                <a:latin typeface="Times New Roman" pitchFamily="18" charset="0"/>
                <a:cs typeface="Times New Roman" pitchFamily="18" charset="0"/>
              </a:rPr>
            </a:br>
            <a:endParaRPr lang="en-GB" sz="1200" dirty="0" smtClean="0">
              <a:solidFill>
                <a:prstClr val="black"/>
              </a:solidFill>
              <a:latin typeface="Times New Roman" pitchFamily="18" charset="0"/>
              <a:cs typeface="Times New Roman" pitchFamily="18" charset="0"/>
            </a:endParaRPr>
          </a:p>
          <a:p>
            <a:pPr lvl="1"/>
            <a:endParaRPr lang="en-GB" sz="1200" dirty="0" smtClean="0">
              <a:solidFill>
                <a:prstClr val="black"/>
              </a:solidFill>
              <a:latin typeface="Times New Roman" pitchFamily="18" charset="0"/>
              <a:cs typeface="Times New Roman" pitchFamily="18" charset="0"/>
            </a:endParaRPr>
          </a:p>
          <a:p>
            <a:pPr lvl="1"/>
            <a:endParaRPr lang="en-GB" sz="1400" dirty="0">
              <a:solidFill>
                <a:prstClr val="black"/>
              </a:solidFill>
              <a:latin typeface="Times New Roman" pitchFamily="18" charset="0"/>
              <a:cs typeface="Times New Roman" pitchFamily="18" charset="0"/>
            </a:endParaRPr>
          </a:p>
          <a:p>
            <a:pPr marL="800100" lvl="1" indent="-342900">
              <a:buFont typeface="Arial" pitchFamily="34" charset="0"/>
              <a:buChar char="•"/>
            </a:pPr>
            <a:r>
              <a:rPr lang="en-US" sz="2800" dirty="0">
                <a:solidFill>
                  <a:prstClr val="black"/>
                </a:solidFill>
                <a:latin typeface="Times New Roman" pitchFamily="18" charset="0"/>
                <a:cs typeface="Times New Roman" pitchFamily="18" charset="0"/>
              </a:rPr>
              <a:t>Overcome barriers to </a:t>
            </a:r>
            <a:r>
              <a:rPr lang="en-US" sz="2800" dirty="0" smtClean="0">
                <a:solidFill>
                  <a:prstClr val="black"/>
                </a:solidFill>
                <a:latin typeface="Times New Roman" pitchFamily="18" charset="0"/>
                <a:cs typeface="Times New Roman" pitchFamily="18" charset="0"/>
              </a:rPr>
              <a:t>data discovery &amp; integration</a:t>
            </a:r>
            <a:endParaRPr lang="en-US" sz="2800" dirty="0">
              <a:solidFill>
                <a:prstClr val="black"/>
              </a:solidFill>
              <a:latin typeface="Times New Roman" pitchFamily="18" charset="0"/>
              <a:cs typeface="Times New Roman" pitchFamily="18" charset="0"/>
            </a:endParaRPr>
          </a:p>
          <a:p>
            <a:pPr lvl="1"/>
            <a:r>
              <a:rPr lang="en-US" sz="2000" dirty="0" smtClean="0">
                <a:solidFill>
                  <a:prstClr val="black"/>
                </a:solidFill>
                <a:latin typeface="Times New Roman" pitchFamily="18" charset="0"/>
                <a:cs typeface="Times New Roman" pitchFamily="18" charset="0"/>
              </a:rPr>
              <a:t>“Can </a:t>
            </a:r>
            <a:r>
              <a:rPr lang="en-US" sz="2000" dirty="0">
                <a:solidFill>
                  <a:prstClr val="black"/>
                </a:solidFill>
                <a:latin typeface="Times New Roman" pitchFamily="18" charset="0"/>
                <a:cs typeface="Times New Roman" pitchFamily="18" charset="0"/>
              </a:rPr>
              <a:t>we gather all </a:t>
            </a:r>
            <a:r>
              <a:rPr lang="en-US" sz="2000" dirty="0" err="1">
                <a:solidFill>
                  <a:prstClr val="black"/>
                </a:solidFill>
                <a:latin typeface="Times New Roman" pitchFamily="18" charset="0"/>
                <a:cs typeface="Times New Roman" pitchFamily="18" charset="0"/>
              </a:rPr>
              <a:t>metagenomes</a:t>
            </a:r>
            <a:r>
              <a:rPr lang="en-US" sz="2000" dirty="0">
                <a:solidFill>
                  <a:prstClr val="black"/>
                </a:solidFill>
                <a:latin typeface="Times New Roman" pitchFamily="18" charset="0"/>
                <a:cs typeface="Times New Roman" pitchFamily="18" charset="0"/>
              </a:rPr>
              <a:t> collected from </a:t>
            </a:r>
            <a:r>
              <a:rPr lang="en-US" sz="2000" dirty="0" smtClean="0">
                <a:solidFill>
                  <a:prstClr val="black"/>
                </a:solidFill>
                <a:latin typeface="Times New Roman" pitchFamily="18" charset="0"/>
                <a:cs typeface="Times New Roman" pitchFamily="18" charset="0"/>
              </a:rPr>
              <a:t>insects </a:t>
            </a:r>
            <a:r>
              <a:rPr lang="en-US" sz="2000" dirty="0">
                <a:solidFill>
                  <a:prstClr val="black"/>
                </a:solidFill>
                <a:latin typeface="Times New Roman" pitchFamily="18" charset="0"/>
                <a:cs typeface="Times New Roman" pitchFamily="18" charset="0"/>
              </a:rPr>
              <a:t>found in soil</a:t>
            </a:r>
            <a:r>
              <a:rPr lang="en-US" sz="2000" dirty="0" smtClean="0">
                <a:solidFill>
                  <a:prstClr val="black"/>
                </a:solidFill>
                <a:latin typeface="Times New Roman" pitchFamily="18" charset="0"/>
                <a:cs typeface="Times New Roman" pitchFamily="18" charset="0"/>
              </a:rPr>
              <a:t>?”</a:t>
            </a:r>
            <a:endParaRPr lang="en-GB" sz="2000" dirty="0" smtClean="0">
              <a:solidFill>
                <a:prstClr val="black"/>
              </a:solidFill>
              <a:latin typeface="Times New Roman" pitchFamily="18" charset="0"/>
              <a:cs typeface="Times New Roman" pitchFamily="18" charset="0"/>
            </a:endParaRPr>
          </a:p>
          <a:p>
            <a:pPr lvl="1"/>
            <a:endParaRPr lang="en-GB" sz="2400" dirty="0" smtClean="0">
              <a:solidFill>
                <a:prstClr val="black"/>
              </a:solidFill>
              <a:latin typeface="Times New Roman" pitchFamily="18" charset="0"/>
              <a:cs typeface="Times New Roman" pitchFamily="18" charset="0"/>
            </a:endParaRPr>
          </a:p>
          <a:p>
            <a:pPr lvl="1"/>
            <a:endParaRPr lang="en-GB" sz="2400" dirty="0">
              <a:solidFill>
                <a:prstClr val="black"/>
              </a:solidFill>
              <a:latin typeface="Times New Roman" pitchFamily="18" charset="0"/>
              <a:cs typeface="Times New Roman" pitchFamily="18" charset="0"/>
            </a:endParaRPr>
          </a:p>
        </p:txBody>
      </p:sp>
      <p:sp>
        <p:nvSpPr>
          <p:cNvPr id="9" name="TextBox 8"/>
          <p:cNvSpPr txBox="1"/>
          <p:nvPr/>
        </p:nvSpPr>
        <p:spPr>
          <a:xfrm>
            <a:off x="2589360" y="2831068"/>
            <a:ext cx="6553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Wilkinson et al. (2016</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Scientific </a:t>
            </a:r>
            <a:r>
              <a:rPr lang="en-US" i="1" dirty="0" smtClean="0">
                <a:latin typeface="Times New Roman" pitchFamily="18" charset="0"/>
                <a:cs typeface="Times New Roman" pitchFamily="18" charset="0"/>
              </a:rPr>
              <a:t>Data. </a:t>
            </a:r>
            <a:r>
              <a:rPr lang="en-US" b="1" i="1" dirty="0" smtClean="0">
                <a:latin typeface="Times New Roman" pitchFamily="18" charset="0"/>
                <a:cs typeface="Times New Roman" pitchFamily="18" charset="0"/>
              </a:rPr>
              <a:t>3</a:t>
            </a:r>
            <a:r>
              <a:rPr lang="en-US" i="1" dirty="0" smtClean="0">
                <a:latin typeface="Times New Roman" pitchFamily="18" charset="0"/>
                <a:cs typeface="Times New Roman" pitchFamily="18" charset="0"/>
              </a:rPr>
              <a:t>:160018.</a:t>
            </a:r>
            <a:endParaRPr lang="en-US" i="1" dirty="0">
              <a:latin typeface="Times New Roman" pitchFamily="18" charset="0"/>
              <a:cs typeface="Times New Roman" pitchFamily="18" charset="0"/>
            </a:endParaRPr>
          </a:p>
        </p:txBody>
      </p:sp>
      <p:sp>
        <p:nvSpPr>
          <p:cNvPr id="10" name="Text Box 3"/>
          <p:cNvSpPr txBox="1">
            <a:spLocks noChangeArrowheads="1"/>
          </p:cNvSpPr>
          <p:nvPr/>
        </p:nvSpPr>
        <p:spPr bwMode="auto">
          <a:xfrm>
            <a:off x="2667000" y="4343400"/>
            <a:ext cx="43787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de-DE" dirty="0">
                <a:latin typeface="Times New Roman" pitchFamily="18" charset="0"/>
                <a:cs typeface="Times New Roman" pitchFamily="18" charset="0"/>
              </a:rPr>
              <a:t>Walls et al. (2014) </a:t>
            </a:r>
            <a:r>
              <a:rPr lang="en-GB" altLang="de-DE" i="1" dirty="0" err="1">
                <a:latin typeface="Times New Roman" pitchFamily="18" charset="0"/>
                <a:cs typeface="Times New Roman" pitchFamily="18" charset="0"/>
              </a:rPr>
              <a:t>PLoS</a:t>
            </a:r>
            <a:r>
              <a:rPr lang="en-GB" altLang="de-DE" i="1" dirty="0">
                <a:latin typeface="Times New Roman" pitchFamily="18" charset="0"/>
                <a:cs typeface="Times New Roman" pitchFamily="18" charset="0"/>
              </a:rPr>
              <a:t> ONE</a:t>
            </a:r>
            <a:r>
              <a:rPr lang="en-GB" altLang="de-DE" dirty="0">
                <a:latin typeface="Times New Roman" pitchFamily="18" charset="0"/>
                <a:cs typeface="Times New Roman" pitchFamily="18" charset="0"/>
              </a:rPr>
              <a:t>. </a:t>
            </a:r>
            <a:r>
              <a:rPr lang="en-GB" altLang="de-DE" b="1" dirty="0">
                <a:latin typeface="Times New Roman" pitchFamily="18" charset="0"/>
                <a:cs typeface="Times New Roman" pitchFamily="18" charset="0"/>
              </a:rPr>
              <a:t>9</a:t>
            </a:r>
            <a:r>
              <a:rPr lang="en-GB" altLang="de-DE" dirty="0">
                <a:latin typeface="Times New Roman" pitchFamily="18" charset="0"/>
                <a:cs typeface="Times New Roman" pitchFamily="18" charset="0"/>
              </a:rPr>
              <a:t>(3): e89606. </a:t>
            </a:r>
          </a:p>
        </p:txBody>
      </p:sp>
      <p:sp>
        <p:nvSpPr>
          <p:cNvPr id="12"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4</a:t>
            </a:fld>
            <a:endParaRPr lang="en-US" dirty="0">
              <a:solidFill>
                <a:schemeClr val="tx1"/>
              </a:solidFill>
            </a:endParaRP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777934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40</a:t>
            </a:fld>
            <a:endParaRPr lang="en-US" dirty="0">
              <a:solidFill>
                <a:schemeClr val="tx1"/>
              </a:solidFill>
            </a:endParaRPr>
          </a:p>
        </p:txBody>
      </p:sp>
      <p:sp>
        <p:nvSpPr>
          <p:cNvPr id="9" name="AutoShape 3"/>
          <p:cNvSpPr>
            <a:spLocks noChangeArrowheads="1"/>
          </p:cNvSpPr>
          <p:nvPr/>
        </p:nvSpPr>
        <p:spPr bwMode="auto">
          <a:xfrm>
            <a:off x="4663908" y="838994"/>
            <a:ext cx="4419600" cy="1828006"/>
          </a:xfrm>
          <a:prstGeom prst="cloudCallout">
            <a:avLst>
              <a:gd name="adj1" fmla="val -67085"/>
              <a:gd name="adj2" fmla="val -2424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7769" y="990600"/>
            <a:ext cx="2478031" cy="137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C:\Users\pbuttigi\AppData\Local\Microsoft\Windows\Temporary Internet Files\Content.IE5\XX6JAFDU\137381189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0899" y="1241865"/>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0" name="Line 97"/>
          <p:cNvSpPr>
            <a:spLocks noChangeShapeType="1"/>
          </p:cNvSpPr>
          <p:nvPr/>
        </p:nvSpPr>
        <p:spPr bwMode="auto">
          <a:xfrm flipH="1">
            <a:off x="3901909" y="1907736"/>
            <a:ext cx="2041691" cy="1216464"/>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4"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7552" y="3124200"/>
            <a:ext cx="3581400" cy="929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Line 97"/>
          <p:cNvSpPr>
            <a:spLocks noChangeShapeType="1"/>
          </p:cNvSpPr>
          <p:nvPr/>
        </p:nvSpPr>
        <p:spPr bwMode="auto">
          <a:xfrm flipH="1">
            <a:off x="6553199" y="2362780"/>
            <a:ext cx="457201" cy="76141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2057400" y="3124200"/>
            <a:ext cx="3048000" cy="923330"/>
          </a:xfrm>
          <a:prstGeom prst="rect">
            <a:avLst/>
          </a:prstGeom>
          <a:noFill/>
        </p:spPr>
        <p:txBody>
          <a:bodyPr wrap="square" rtlCol="0">
            <a:spAutoFit/>
          </a:bodyPr>
          <a:lstStyle/>
          <a:p>
            <a:r>
              <a:rPr lang="en-US" b="1" dirty="0" smtClean="0">
                <a:solidFill>
                  <a:srgbClr val="C00000"/>
                </a:solidFill>
              </a:rPr>
              <a:t>Genomic sequences annotated with protein family (</a:t>
            </a:r>
            <a:r>
              <a:rPr lang="en-US" b="1" dirty="0" err="1" smtClean="0">
                <a:solidFill>
                  <a:srgbClr val="C00000"/>
                </a:solidFill>
              </a:rPr>
              <a:t>Pfam</a:t>
            </a:r>
            <a:r>
              <a:rPr lang="en-US" b="1" dirty="0" smtClean="0">
                <a:solidFill>
                  <a:srgbClr val="C00000"/>
                </a:solidFill>
              </a:rPr>
              <a:t> domains)</a:t>
            </a:r>
            <a:endParaRPr lang="en-US" b="1" dirty="0">
              <a:solidFill>
                <a:srgbClr val="C00000"/>
              </a:solidFill>
            </a:endParaRPr>
          </a:p>
        </p:txBody>
      </p:sp>
    </p:spTree>
    <p:extLst>
      <p:ext uri="{BB962C8B-B14F-4D97-AF65-F5344CB8AC3E}">
        <p14:creationId xmlns:p14="http://schemas.microsoft.com/office/powerpoint/2010/main" val="2328055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41</a:t>
            </a:fld>
            <a:endParaRPr lang="en-US" dirty="0">
              <a:solidFill>
                <a:schemeClr val="tx1"/>
              </a:solidFill>
            </a:endParaRPr>
          </a:p>
        </p:txBody>
      </p:sp>
      <p:sp>
        <p:nvSpPr>
          <p:cNvPr id="9" name="AutoShape 3"/>
          <p:cNvSpPr>
            <a:spLocks noChangeArrowheads="1"/>
          </p:cNvSpPr>
          <p:nvPr/>
        </p:nvSpPr>
        <p:spPr bwMode="auto">
          <a:xfrm>
            <a:off x="4663908" y="838994"/>
            <a:ext cx="4419600" cy="1828006"/>
          </a:xfrm>
          <a:prstGeom prst="cloudCallout">
            <a:avLst>
              <a:gd name="adj1" fmla="val -67085"/>
              <a:gd name="adj2" fmla="val -2424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7769" y="990600"/>
            <a:ext cx="2478031" cy="137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C:\Users\pbuttigi\AppData\Local\Microsoft\Windows\Temporary Internet Files\Content.IE5\XX6JAFDU\137381189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0899" y="1241865"/>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0" name="Line 97"/>
          <p:cNvSpPr>
            <a:spLocks noChangeShapeType="1"/>
          </p:cNvSpPr>
          <p:nvPr/>
        </p:nvSpPr>
        <p:spPr bwMode="auto">
          <a:xfrm flipH="1">
            <a:off x="3901909" y="1907736"/>
            <a:ext cx="2041691" cy="1216464"/>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4"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7552" y="3124200"/>
            <a:ext cx="3581400" cy="929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Line 97"/>
          <p:cNvSpPr>
            <a:spLocks noChangeShapeType="1"/>
          </p:cNvSpPr>
          <p:nvPr/>
        </p:nvSpPr>
        <p:spPr bwMode="auto">
          <a:xfrm flipH="1">
            <a:off x="6553199" y="2362780"/>
            <a:ext cx="457201" cy="76141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2057400" y="3124200"/>
            <a:ext cx="3048000" cy="923330"/>
          </a:xfrm>
          <a:prstGeom prst="rect">
            <a:avLst/>
          </a:prstGeom>
          <a:noFill/>
        </p:spPr>
        <p:txBody>
          <a:bodyPr wrap="square" rtlCol="0">
            <a:spAutoFit/>
          </a:bodyPr>
          <a:lstStyle/>
          <a:p>
            <a:r>
              <a:rPr lang="en-US" b="1" dirty="0" smtClean="0">
                <a:solidFill>
                  <a:srgbClr val="C00000"/>
                </a:solidFill>
              </a:rPr>
              <a:t>Genomic sequences annotated with protein family (</a:t>
            </a:r>
            <a:r>
              <a:rPr lang="en-US" b="1" dirty="0" err="1" smtClean="0">
                <a:solidFill>
                  <a:srgbClr val="C00000"/>
                </a:solidFill>
              </a:rPr>
              <a:t>Pfam</a:t>
            </a:r>
            <a:r>
              <a:rPr lang="en-US" b="1" dirty="0" smtClean="0">
                <a:solidFill>
                  <a:srgbClr val="C00000"/>
                </a:solidFill>
              </a:rPr>
              <a:t> domains)</a:t>
            </a:r>
            <a:endParaRPr lang="en-US" b="1" dirty="0">
              <a:solidFill>
                <a:srgbClr val="C00000"/>
              </a:solidFill>
            </a:endParaRPr>
          </a:p>
        </p:txBody>
      </p:sp>
      <p:sp>
        <p:nvSpPr>
          <p:cNvPr id="17" name="Line 97"/>
          <p:cNvSpPr>
            <a:spLocks noChangeShapeType="1"/>
          </p:cNvSpPr>
          <p:nvPr/>
        </p:nvSpPr>
        <p:spPr bwMode="auto">
          <a:xfrm flipH="1">
            <a:off x="3124200" y="4053684"/>
            <a:ext cx="0" cy="1048980"/>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8" name="TextBox 17"/>
          <p:cNvSpPr txBox="1"/>
          <p:nvPr/>
        </p:nvSpPr>
        <p:spPr>
          <a:xfrm>
            <a:off x="2209800" y="5102664"/>
            <a:ext cx="3200400" cy="646331"/>
          </a:xfrm>
          <a:prstGeom prst="rect">
            <a:avLst/>
          </a:prstGeom>
          <a:noFill/>
        </p:spPr>
        <p:txBody>
          <a:bodyPr wrap="square" rtlCol="0">
            <a:spAutoFit/>
          </a:bodyPr>
          <a:lstStyle/>
          <a:p>
            <a:r>
              <a:rPr lang="en-US" b="1" dirty="0" err="1" smtClean="0">
                <a:solidFill>
                  <a:srgbClr val="C00000"/>
                </a:solidFill>
              </a:rPr>
              <a:t>Pfam</a:t>
            </a:r>
            <a:r>
              <a:rPr lang="en-US" b="1" dirty="0" smtClean="0">
                <a:solidFill>
                  <a:srgbClr val="C00000"/>
                </a:solidFill>
              </a:rPr>
              <a:t> domains converted into corresponding GO terms</a:t>
            </a:r>
            <a:endParaRPr lang="en-US" b="1" dirty="0">
              <a:solidFill>
                <a:srgbClr val="C00000"/>
              </a:solidFill>
            </a:endParaRPr>
          </a:p>
        </p:txBody>
      </p:sp>
    </p:spTree>
    <p:extLst>
      <p:ext uri="{BB962C8B-B14F-4D97-AF65-F5344CB8AC3E}">
        <p14:creationId xmlns:p14="http://schemas.microsoft.com/office/powerpoint/2010/main" val="29013021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C:\Users\pbuttigi\AppData\Local\Microsoft\Windows\Temporary Internet Files\Content.IE5\XX6JAFDU\137381189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9448" y="1729763"/>
            <a:ext cx="988820" cy="1331743"/>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30104" y="733114"/>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000" dirty="0" smtClean="0">
              <a:solidFill>
                <a:srgbClr val="000000"/>
              </a:solidFill>
              <a:latin typeface="Times New Roman" pitchFamily="16" charset="0"/>
              <a:cs typeface="Times New Roman" pitchFamily="16" charset="0"/>
            </a:endParaRPr>
          </a:p>
          <a:p>
            <a:pPr algn="ctr" eaLnBrk="1"/>
            <a:r>
              <a:rPr lang="en-US" altLang="x-none" sz="2400" dirty="0">
                <a:solidFill>
                  <a:srgbClr val="000000"/>
                </a:solidFill>
                <a:latin typeface="Times New Roman" pitchFamily="16" charset="0"/>
                <a:cs typeface="Times New Roman" pitchFamily="16" charset="0"/>
              </a:rPr>
              <a:t>Q1) “What are the relative proportions of </a:t>
            </a:r>
            <a:r>
              <a:rPr lang="en-US" altLang="x-none" sz="2400" dirty="0">
                <a:solidFill>
                  <a:schemeClr val="accent6"/>
                </a:solidFill>
                <a:latin typeface="Times New Roman" pitchFamily="16" charset="0"/>
                <a:cs typeface="Times New Roman" pitchFamily="16" charset="0"/>
              </a:rPr>
              <a:t>oxidation-reduction </a:t>
            </a:r>
            <a:r>
              <a:rPr lang="en-US" altLang="x-none" sz="2400" dirty="0">
                <a:solidFill>
                  <a:srgbClr val="000000"/>
                </a:solidFill>
                <a:latin typeface="Times New Roman" pitchFamily="16" charset="0"/>
                <a:cs typeface="Times New Roman" pitchFamily="16" charset="0"/>
              </a:rPr>
              <a:t>processes in </a:t>
            </a:r>
            <a:r>
              <a:rPr lang="en-US" altLang="x-none" sz="2400" dirty="0">
                <a:solidFill>
                  <a:srgbClr val="00B050"/>
                </a:solidFill>
                <a:latin typeface="Times New Roman" pitchFamily="16" charset="0"/>
                <a:cs typeface="Times New Roman" pitchFamily="16" charset="0"/>
              </a:rPr>
              <a:t>marine benthic biomes</a:t>
            </a:r>
            <a:r>
              <a:rPr lang="en-US" altLang="x-none" sz="2400" dirty="0">
                <a:solidFill>
                  <a:srgbClr val="000000"/>
                </a:solidFill>
                <a:latin typeface="Times New Roman" pitchFamily="16" charset="0"/>
                <a:cs typeface="Times New Roman" pitchFamily="16" charset="0"/>
              </a:rPr>
              <a:t>?”</a:t>
            </a:r>
            <a:endParaRPr lang="en-US" altLang="x-none" dirty="0">
              <a:solidFill>
                <a:srgbClr val="000000"/>
              </a:solidFill>
              <a:latin typeface="Times New Roman" pitchFamily="16" charset="0"/>
              <a:cs typeface="Times New Roman" pitchFamily="16" charset="0"/>
            </a:endParaRPr>
          </a:p>
          <a:p>
            <a:pPr algn="ctr" eaLnBrk="1">
              <a:buClrTx/>
              <a:buFontTx/>
              <a:buNone/>
            </a:pPr>
            <a:endParaRPr lang="en-US" altLang="x-none" sz="20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42</a:t>
            </a:fld>
            <a:endParaRPr lang="en-US" dirty="0">
              <a:solidFill>
                <a:schemeClr val="tx1"/>
              </a:solidFill>
            </a:endParaRPr>
          </a:p>
        </p:txBody>
      </p:sp>
      <p:sp>
        <p:nvSpPr>
          <p:cNvPr id="9" name="TextBox 8"/>
          <p:cNvSpPr txBox="1"/>
          <p:nvPr/>
        </p:nvSpPr>
        <p:spPr>
          <a:xfrm>
            <a:off x="3780582" y="1656891"/>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0" name="Right Arrow 9"/>
          <p:cNvSpPr/>
          <p:nvPr/>
        </p:nvSpPr>
        <p:spPr>
          <a:xfrm rot="184196">
            <a:off x="4348973" y="2066284"/>
            <a:ext cx="659351" cy="22579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041748" y="1438004"/>
            <a:ext cx="1616516" cy="1041688"/>
            <a:chOff x="7391400" y="1469884"/>
            <a:chExt cx="1616516" cy="1041688"/>
          </a:xfrm>
        </p:grpSpPr>
        <p:sp>
          <p:nvSpPr>
            <p:cNvPr id="13" name="AutoShape 3"/>
            <p:cNvSpPr>
              <a:spLocks noChangeArrowheads="1"/>
            </p:cNvSpPr>
            <p:nvPr/>
          </p:nvSpPr>
          <p:spPr bwMode="auto">
            <a:xfrm>
              <a:off x="7391400" y="1469884"/>
              <a:ext cx="1616516" cy="1041688"/>
            </a:xfrm>
            <a:prstGeom prst="cloudCallout">
              <a:avLst>
                <a:gd name="adj1" fmla="val -97293"/>
                <a:gd name="adj2" fmla="val -789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1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0578" y="1692350"/>
              <a:ext cx="1077686" cy="59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7" name="Table 6"/>
          <p:cNvGraphicFramePr>
            <a:graphicFrameLocks noGrp="1"/>
          </p:cNvGraphicFramePr>
          <p:nvPr>
            <p:extLst>
              <p:ext uri="{D42A27DB-BD31-4B8C-83A1-F6EECF244321}">
                <p14:modId xmlns:p14="http://schemas.microsoft.com/office/powerpoint/2010/main" val="2620021404"/>
              </p:ext>
            </p:extLst>
          </p:nvPr>
        </p:nvGraphicFramePr>
        <p:xfrm>
          <a:off x="91207" y="3093592"/>
          <a:ext cx="8567057" cy="3296920"/>
        </p:xfrm>
        <a:graphic>
          <a:graphicData uri="http://schemas.openxmlformats.org/drawingml/2006/table">
            <a:tbl>
              <a:tblPr firstRow="1" bandRow="1">
                <a:tableStyleId>{EB344D84-9AFB-497E-A393-DC336BA19D2E}</a:tableStyleId>
              </a:tblPr>
              <a:tblGrid>
                <a:gridCol w="2728193"/>
                <a:gridCol w="1981200"/>
                <a:gridCol w="1981200"/>
                <a:gridCol w="1876464"/>
              </a:tblGrid>
              <a:tr h="945008">
                <a:tc>
                  <a:txBody>
                    <a:bodyPr/>
                    <a:lstStyle/>
                    <a:p>
                      <a:r>
                        <a:rPr lang="en-US" sz="1800" dirty="0" smtClean="0"/>
                        <a:t>term</a:t>
                      </a:r>
                      <a:endParaRPr lang="en-US" sz="1800" dirty="0"/>
                    </a:p>
                  </a:txBody>
                  <a:tcPr>
                    <a:solidFill>
                      <a:srgbClr val="00B050"/>
                    </a:solidFill>
                  </a:tcPr>
                </a:tc>
                <a:tc>
                  <a:txBody>
                    <a:bodyPr/>
                    <a:lstStyle/>
                    <a:p>
                      <a:r>
                        <a:rPr lang="en-US" sz="1800" dirty="0" err="1" smtClean="0"/>
                        <a:t>ENVO:</a:t>
                      </a:r>
                      <a:r>
                        <a:rPr lang="en-US" sz="1800" i="1" dirty="0" err="1" smtClean="0"/>
                        <a:t>marine</a:t>
                      </a:r>
                      <a:r>
                        <a:rPr lang="en-US" sz="1800" i="1" dirty="0" smtClean="0"/>
                        <a:t> abyssal zone biome</a:t>
                      </a:r>
                      <a:endParaRPr lang="en-US" sz="1800" i="1" dirty="0"/>
                    </a:p>
                  </a:txBody>
                  <a:tcPr>
                    <a:solidFill>
                      <a:srgbClr val="00B050"/>
                    </a:solidFill>
                  </a:tcPr>
                </a:tc>
                <a:tc>
                  <a:txBody>
                    <a:bodyPr/>
                    <a:lstStyle/>
                    <a:p>
                      <a:r>
                        <a:rPr lang="en-US" sz="1800" dirty="0" err="1" smtClean="0"/>
                        <a:t>ENVO:</a:t>
                      </a:r>
                      <a:r>
                        <a:rPr lang="en-US" sz="1800" i="1" dirty="0" err="1" smtClean="0"/>
                        <a:t>marine</a:t>
                      </a:r>
                      <a:r>
                        <a:rPr lang="en-US" sz="1800" i="1" baseline="0" dirty="0" smtClean="0"/>
                        <a:t> </a:t>
                      </a:r>
                      <a:r>
                        <a:rPr lang="en-US" sz="1800" i="1" baseline="0" dirty="0" err="1" smtClean="0"/>
                        <a:t>bathyal</a:t>
                      </a:r>
                      <a:r>
                        <a:rPr lang="en-US" sz="1800" i="1" baseline="0" dirty="0" smtClean="0"/>
                        <a:t> zone biome</a:t>
                      </a:r>
                      <a:endParaRPr lang="en-US" sz="1800" dirty="0"/>
                    </a:p>
                  </a:txBody>
                  <a:tcPr>
                    <a:solidFill>
                      <a:srgbClr val="00B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err="1" smtClean="0"/>
                        <a:t>ENVO</a:t>
                      </a:r>
                      <a:r>
                        <a:rPr lang="en-US" sz="1800" i="1" dirty="0" err="1" smtClean="0"/>
                        <a:t>:marine</a:t>
                      </a:r>
                      <a:r>
                        <a:rPr lang="en-US" sz="1800" i="1" dirty="0" smtClean="0"/>
                        <a:t> neritic zone biome</a:t>
                      </a:r>
                    </a:p>
                    <a:p>
                      <a:endParaRPr lang="en-US" sz="1800" dirty="0"/>
                    </a:p>
                  </a:txBody>
                  <a:tcPr>
                    <a:solidFill>
                      <a:srgbClr val="00B050"/>
                    </a:solidFill>
                  </a:tcPr>
                </a:tc>
              </a:tr>
              <a:tr h="370840">
                <a:tc>
                  <a:txBody>
                    <a:bodyPr/>
                    <a:lstStyle/>
                    <a:p>
                      <a:r>
                        <a:rPr lang="en-US" sz="1600" dirty="0" err="1" smtClean="0"/>
                        <a:t>GO:</a:t>
                      </a:r>
                      <a:r>
                        <a:rPr lang="en-US" sz="1600" i="1" dirty="0" err="1" smtClean="0"/>
                        <a:t>aerobic</a:t>
                      </a:r>
                      <a:r>
                        <a:rPr lang="en-US" sz="1600" i="1" dirty="0" smtClean="0"/>
                        <a:t> respiration</a:t>
                      </a:r>
                      <a:endParaRPr lang="en-US" sz="1600" i="1" dirty="0"/>
                    </a:p>
                  </a:txBody>
                  <a:tcPr>
                    <a:solidFill>
                      <a:srgbClr val="FFC000"/>
                    </a:solidFill>
                  </a:tcPr>
                </a:tc>
                <a:tc>
                  <a:txBody>
                    <a:bodyPr/>
                    <a:lstStyle/>
                    <a:p>
                      <a:r>
                        <a:rPr lang="en-US" sz="1600" dirty="0" smtClean="0"/>
                        <a:t>0.23</a:t>
                      </a:r>
                      <a:endParaRPr lang="en-US" sz="1600" dirty="0"/>
                    </a:p>
                  </a:txBody>
                  <a:tcPr>
                    <a:solidFill>
                      <a:srgbClr val="FFC000"/>
                    </a:solidFill>
                  </a:tcPr>
                </a:tc>
                <a:tc>
                  <a:txBody>
                    <a:bodyPr/>
                    <a:lstStyle/>
                    <a:p>
                      <a:r>
                        <a:rPr lang="en-US" sz="1600" dirty="0" smtClean="0"/>
                        <a:t>0.26</a:t>
                      </a:r>
                      <a:endParaRPr lang="en-US" sz="1600" dirty="0"/>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0.87</a:t>
                      </a:r>
                    </a:p>
                    <a:p>
                      <a:endParaRPr lang="en-US" sz="1600" dirty="0"/>
                    </a:p>
                  </a:txBody>
                  <a:tcPr>
                    <a:solidFill>
                      <a:srgbClr val="FFC000"/>
                    </a:solidFill>
                  </a:tcPr>
                </a:tc>
              </a:tr>
              <a:tr h="370840">
                <a:tc>
                  <a:txBody>
                    <a:bodyPr/>
                    <a:lstStyle/>
                    <a:p>
                      <a:r>
                        <a:rPr lang="en-US" sz="1600" dirty="0" err="1" smtClean="0"/>
                        <a:t>GO:</a:t>
                      </a:r>
                      <a:r>
                        <a:rPr lang="en-US" sz="1600" i="1" dirty="0" err="1" smtClean="0"/>
                        <a:t>methanogenesis</a:t>
                      </a:r>
                      <a:endParaRPr lang="en-US" sz="1600" i="1" dirty="0"/>
                    </a:p>
                  </a:txBody>
                  <a:tcPr>
                    <a:solidFill>
                      <a:srgbClr val="FFC000"/>
                    </a:solidFill>
                  </a:tcPr>
                </a:tc>
                <a:tc>
                  <a:txBody>
                    <a:bodyPr/>
                    <a:lstStyle/>
                    <a:p>
                      <a:r>
                        <a:rPr lang="en-US" sz="1600" dirty="0" smtClean="0"/>
                        <a:t>0.11</a:t>
                      </a:r>
                      <a:endParaRPr lang="en-US" sz="1600" dirty="0"/>
                    </a:p>
                  </a:txBody>
                  <a:tcPr>
                    <a:solidFill>
                      <a:srgbClr val="FFC000"/>
                    </a:solidFill>
                  </a:tcPr>
                </a:tc>
                <a:tc>
                  <a:txBody>
                    <a:bodyPr/>
                    <a:lstStyle/>
                    <a:p>
                      <a:r>
                        <a:rPr lang="en-US" sz="1600" dirty="0" smtClean="0"/>
                        <a:t>0.12</a:t>
                      </a:r>
                      <a:endParaRPr lang="en-US" sz="1600" dirty="0"/>
                    </a:p>
                  </a:txBody>
                  <a:tcPr>
                    <a:solidFill>
                      <a:srgbClr val="FFC000"/>
                    </a:solidFill>
                  </a:tcPr>
                </a:tc>
                <a:tc>
                  <a:txBody>
                    <a:bodyPr/>
                    <a:lstStyle/>
                    <a:p>
                      <a:r>
                        <a:rPr lang="en-US" sz="1600" dirty="0" smtClean="0"/>
                        <a:t>0.06</a:t>
                      </a:r>
                      <a:endParaRPr lang="en-US" sz="1600" dirty="0"/>
                    </a:p>
                  </a:txBody>
                  <a:tcPr>
                    <a:solidFill>
                      <a:srgbClr val="FFC000"/>
                    </a:solidFill>
                  </a:tcPr>
                </a:tc>
              </a:tr>
              <a:tr h="370840">
                <a:tc>
                  <a:txBody>
                    <a:bodyPr/>
                    <a:lstStyle/>
                    <a:p>
                      <a:r>
                        <a:rPr lang="en-US" sz="1600" i="0" dirty="0" err="1" smtClean="0"/>
                        <a:t>GO:</a:t>
                      </a:r>
                      <a:r>
                        <a:rPr lang="en-US" sz="1600" i="1" dirty="0" err="1" smtClean="0"/>
                        <a:t>photosynthetic</a:t>
                      </a:r>
                      <a:r>
                        <a:rPr lang="en-US" sz="1600" i="1" baseline="0" dirty="0" smtClean="0"/>
                        <a:t> </a:t>
                      </a:r>
                      <a:r>
                        <a:rPr lang="en-US" sz="1600" i="1" dirty="0" smtClean="0"/>
                        <a:t>electron</a:t>
                      </a:r>
                    </a:p>
                    <a:p>
                      <a:r>
                        <a:rPr lang="en-US" sz="1600" i="1" dirty="0" smtClean="0"/>
                        <a:t>transport in photosystem II</a:t>
                      </a:r>
                      <a:endParaRPr lang="en-US" sz="1600" i="1" dirty="0"/>
                    </a:p>
                  </a:txBody>
                  <a:tcPr>
                    <a:solidFill>
                      <a:srgbClr val="FFC000"/>
                    </a:solidFill>
                  </a:tcPr>
                </a:tc>
                <a:tc>
                  <a:txBody>
                    <a:bodyPr/>
                    <a:lstStyle/>
                    <a:p>
                      <a:r>
                        <a:rPr lang="en-US" sz="1600" dirty="0" smtClean="0"/>
                        <a:t>0.00</a:t>
                      </a:r>
                      <a:endParaRPr lang="en-US" sz="1600" dirty="0"/>
                    </a:p>
                  </a:txBody>
                  <a:tcPr>
                    <a:solidFill>
                      <a:srgbClr val="FFC000"/>
                    </a:solidFill>
                  </a:tcPr>
                </a:tc>
                <a:tc>
                  <a:txBody>
                    <a:bodyPr/>
                    <a:lstStyle/>
                    <a:p>
                      <a:r>
                        <a:rPr lang="en-US" sz="1600" dirty="0" smtClean="0"/>
                        <a:t>0.00</a:t>
                      </a:r>
                      <a:endParaRPr lang="en-US" sz="1600" dirty="0"/>
                    </a:p>
                  </a:txBody>
                  <a:tcPr>
                    <a:solidFill>
                      <a:srgbClr val="FFC000"/>
                    </a:solidFill>
                  </a:tcPr>
                </a:tc>
                <a:tc>
                  <a:txBody>
                    <a:bodyPr/>
                    <a:lstStyle/>
                    <a:p>
                      <a:r>
                        <a:rPr lang="en-US" sz="1600" dirty="0" smtClean="0"/>
                        <a:t>16.08</a:t>
                      </a:r>
                      <a:endParaRPr lang="en-US" sz="1600" dirty="0"/>
                    </a:p>
                  </a:txBody>
                  <a:tcPr>
                    <a:solidFill>
                      <a:srgbClr val="FFC000"/>
                    </a:solidFill>
                  </a:tcPr>
                </a:tc>
              </a:tr>
              <a:tr h="370840">
                <a:tc>
                  <a:txBody>
                    <a:bodyPr/>
                    <a:lstStyle/>
                    <a:p>
                      <a:r>
                        <a:rPr lang="en-US" sz="1600" i="0" dirty="0" err="1" smtClean="0"/>
                        <a:t>GO:</a:t>
                      </a:r>
                      <a:r>
                        <a:rPr lang="en-US" sz="1600" i="1" dirty="0" err="1" smtClean="0"/>
                        <a:t>photosynthetic</a:t>
                      </a:r>
                      <a:r>
                        <a:rPr lang="en-US" sz="1600" i="1" dirty="0" smtClean="0"/>
                        <a:t> electron</a:t>
                      </a:r>
                    </a:p>
                    <a:p>
                      <a:r>
                        <a:rPr lang="en-US" sz="1600" i="1" dirty="0" smtClean="0"/>
                        <a:t>transport chain</a:t>
                      </a:r>
                      <a:endParaRPr lang="en-US" sz="1600" i="1" dirty="0"/>
                    </a:p>
                  </a:txBody>
                  <a:tcPr>
                    <a:solidFill>
                      <a:srgbClr val="FFC000"/>
                    </a:solidFill>
                  </a:tcPr>
                </a:tc>
                <a:tc>
                  <a:txBody>
                    <a:bodyPr/>
                    <a:lstStyle/>
                    <a:p>
                      <a:r>
                        <a:rPr lang="en-US" sz="1600" dirty="0" smtClean="0"/>
                        <a:t>0.00</a:t>
                      </a:r>
                      <a:endParaRPr lang="en-US" sz="1600" dirty="0"/>
                    </a:p>
                  </a:txBody>
                  <a:tcPr>
                    <a:solidFill>
                      <a:srgbClr val="FFC000"/>
                    </a:solidFill>
                  </a:tcPr>
                </a:tc>
                <a:tc>
                  <a:txBody>
                    <a:bodyPr/>
                    <a:lstStyle/>
                    <a:p>
                      <a:r>
                        <a:rPr lang="en-US" sz="1600" dirty="0" smtClean="0"/>
                        <a:t>0.00</a:t>
                      </a:r>
                      <a:endParaRPr lang="en-US" sz="1600" dirty="0"/>
                    </a:p>
                  </a:txBody>
                  <a:tcPr>
                    <a:solidFill>
                      <a:srgbClr val="FFC000"/>
                    </a:solidFill>
                  </a:tcPr>
                </a:tc>
                <a:tc>
                  <a:txBody>
                    <a:bodyPr/>
                    <a:lstStyle/>
                    <a:p>
                      <a:r>
                        <a:rPr lang="en-US" sz="1600" dirty="0" smtClean="0"/>
                        <a:t>1.38</a:t>
                      </a:r>
                      <a:endParaRPr lang="en-US" sz="1600" dirty="0"/>
                    </a:p>
                  </a:txBody>
                  <a:tcPr>
                    <a:solidFill>
                      <a:srgbClr val="FFC000"/>
                    </a:solidFill>
                  </a:tcPr>
                </a:tc>
              </a:tr>
            </a:tbl>
          </a:graphicData>
        </a:graphic>
      </p:graphicFrame>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372006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69045">
            <a:off x="4004374" y="4934931"/>
            <a:ext cx="2584463" cy="143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3"/>
          <p:cNvSpPr>
            <a:spLocks noChangeArrowheads="1"/>
          </p:cNvSpPr>
          <p:nvPr/>
        </p:nvSpPr>
        <p:spPr bwMode="auto">
          <a:xfrm>
            <a:off x="1066800" y="1092803"/>
            <a:ext cx="6324600" cy="2628911"/>
          </a:xfrm>
          <a:prstGeom prst="cloudCallout">
            <a:avLst>
              <a:gd name="adj1" fmla="val -44608"/>
              <a:gd name="adj2" fmla="val 45722"/>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1371600" y="1295400"/>
            <a:ext cx="5666377" cy="1983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3200" dirty="0" smtClean="0">
                <a:solidFill>
                  <a:srgbClr val="000000"/>
                </a:solidFill>
                <a:latin typeface="Times New Roman" pitchFamily="16" charset="0"/>
                <a:cs typeface="Times New Roman" pitchFamily="16" charset="0"/>
              </a:rPr>
              <a:t>Q2) “What </a:t>
            </a:r>
            <a:r>
              <a:rPr lang="en-US" altLang="x-none" sz="3200" dirty="0">
                <a:solidFill>
                  <a:schemeClr val="accent6"/>
                </a:solidFill>
                <a:latin typeface="Times New Roman" pitchFamily="16" charset="0"/>
                <a:cs typeface="Times New Roman" pitchFamily="16" charset="0"/>
              </a:rPr>
              <a:t>biological processes </a:t>
            </a:r>
            <a:r>
              <a:rPr lang="en-US" altLang="x-none" sz="3200" dirty="0">
                <a:solidFill>
                  <a:srgbClr val="000000"/>
                </a:solidFill>
                <a:latin typeface="Times New Roman" pitchFamily="16" charset="0"/>
                <a:cs typeface="Times New Roman" pitchFamily="16" charset="0"/>
              </a:rPr>
              <a:t>differentiate </a:t>
            </a:r>
            <a:r>
              <a:rPr lang="en-US" altLang="x-none" sz="3200" dirty="0" smtClean="0">
                <a:solidFill>
                  <a:srgbClr val="00B050"/>
                </a:solidFill>
                <a:latin typeface="Times New Roman" pitchFamily="16" charset="0"/>
                <a:cs typeface="Times New Roman" pitchFamily="16" charset="0"/>
              </a:rPr>
              <a:t>marine </a:t>
            </a:r>
            <a:r>
              <a:rPr lang="en-US" altLang="x-none" sz="3200" dirty="0">
                <a:solidFill>
                  <a:srgbClr val="00B050"/>
                </a:solidFill>
                <a:latin typeface="Times New Roman" pitchFamily="16" charset="0"/>
                <a:cs typeface="Times New Roman" pitchFamily="16" charset="0"/>
              </a:rPr>
              <a:t>benthic </a:t>
            </a:r>
            <a:r>
              <a:rPr lang="en-US" altLang="x-none" sz="3200" dirty="0" smtClean="0">
                <a:solidFill>
                  <a:srgbClr val="00B050"/>
                </a:solidFill>
                <a:latin typeface="Times New Roman" pitchFamily="16" charset="0"/>
                <a:cs typeface="Times New Roman" pitchFamily="16" charset="0"/>
              </a:rPr>
              <a:t>biomes</a:t>
            </a:r>
            <a:r>
              <a:rPr lang="en-US" altLang="x-none" sz="3200" dirty="0" smtClean="0">
                <a:solidFill>
                  <a:srgbClr val="000000"/>
                </a:solidFill>
                <a:latin typeface="Times New Roman" pitchFamily="16" charset="0"/>
                <a:cs typeface="Times New Roman" pitchFamily="16" charset="0"/>
              </a:rPr>
              <a:t>?”</a:t>
            </a:r>
            <a:endParaRPr lang="en-US" altLang="x-none" sz="2400" dirty="0" smtClean="0">
              <a:solidFill>
                <a:srgbClr val="000000"/>
              </a:solidFill>
              <a:latin typeface="Times New Roman" pitchFamily="16" charset="0"/>
              <a:cs typeface="Times New Roman" pitchFamily="16" charset="0"/>
            </a:endParaRP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43</a:t>
            </a:fld>
            <a:endParaRPr lang="en-US" dirty="0">
              <a:solidFill>
                <a:schemeClr val="tx1"/>
              </a:solidFill>
            </a:endParaRPr>
          </a:p>
        </p:txBody>
      </p:sp>
      <p:pic>
        <p:nvPicPr>
          <p:cNvPr id="15" name="Picture 4" descr="C:\Users\pbuttigi\AppData\Local\Microsoft\Windows\Temporary Internet Files\Content.IE5\XX6JAFDU\137381189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327852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280042" y="28194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8" name="Right Arrow 17"/>
          <p:cNvSpPr/>
          <p:nvPr/>
        </p:nvSpPr>
        <p:spPr>
          <a:xfrm rot="686213">
            <a:off x="5968576" y="3649406"/>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28600" y="3314442"/>
            <a:ext cx="1086115" cy="1790958"/>
            <a:chOff x="1607587" y="5216906"/>
            <a:chExt cx="751482" cy="1224136"/>
          </a:xfrm>
        </p:grpSpPr>
        <p:grpSp>
          <p:nvGrpSpPr>
            <p:cNvPr id="20" name="Group 19"/>
            <p:cNvGrpSpPr/>
            <p:nvPr/>
          </p:nvGrpSpPr>
          <p:grpSpPr>
            <a:xfrm>
              <a:off x="1607587" y="5216906"/>
              <a:ext cx="751482" cy="1224136"/>
              <a:chOff x="4292387" y="3314497"/>
              <a:chExt cx="751482" cy="1224136"/>
            </a:xfrm>
          </p:grpSpPr>
          <p:grpSp>
            <p:nvGrpSpPr>
              <p:cNvPr id="22" name="Group 21"/>
              <p:cNvGrpSpPr/>
              <p:nvPr/>
            </p:nvGrpSpPr>
            <p:grpSpPr>
              <a:xfrm>
                <a:off x="4395797" y="3314497"/>
                <a:ext cx="648072" cy="1224136"/>
                <a:chOff x="1223628" y="4293096"/>
                <a:chExt cx="648072" cy="1224136"/>
              </a:xfrm>
            </p:grpSpPr>
            <p:sp>
              <p:nvSpPr>
                <p:cNvPr id="24" name="Flowchart: Delay 23"/>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25" name="Flowchart: Connector 2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6" name="Flowchart: Delay 25"/>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23" name="Picture 5" descr="C:\Users\pbuttigi\AppData\Local\Microsoft\Windows\Temporary Internet Files\Content.IE5\63JDIP6A\sample-147365_64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 name="Straight Connector 20"/>
            <p:cNvCxnSpPr>
              <a:stCxn id="2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27"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r="23494"/>
          <a:stretch>
            <a:fillRect/>
          </a:stretch>
        </p:blipFill>
        <p:spPr bwMode="auto">
          <a:xfrm>
            <a:off x="2926270" y="3478233"/>
            <a:ext cx="731330" cy="48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58000" y="1066800"/>
            <a:ext cx="2193084" cy="333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Line 97"/>
          <p:cNvSpPr>
            <a:spLocks noChangeShapeType="1"/>
          </p:cNvSpPr>
          <p:nvPr/>
        </p:nvSpPr>
        <p:spPr bwMode="auto">
          <a:xfrm flipV="1">
            <a:off x="3200400" y="3000333"/>
            <a:ext cx="161442" cy="53651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Line 97"/>
          <p:cNvSpPr>
            <a:spLocks noChangeShapeType="1"/>
          </p:cNvSpPr>
          <p:nvPr/>
        </p:nvSpPr>
        <p:spPr bwMode="auto">
          <a:xfrm flipH="1">
            <a:off x="4952999" y="1233339"/>
            <a:ext cx="1904998" cy="44306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 name="Line 97"/>
          <p:cNvSpPr>
            <a:spLocks noChangeShapeType="1"/>
          </p:cNvSpPr>
          <p:nvPr/>
        </p:nvSpPr>
        <p:spPr bwMode="auto">
          <a:xfrm flipH="1">
            <a:off x="6280042" y="4417522"/>
            <a:ext cx="806558" cy="1297477"/>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 name="Line 97"/>
          <p:cNvSpPr>
            <a:spLocks noChangeShapeType="1"/>
          </p:cNvSpPr>
          <p:nvPr/>
        </p:nvSpPr>
        <p:spPr bwMode="auto">
          <a:xfrm flipH="1">
            <a:off x="4419600" y="4343400"/>
            <a:ext cx="2667000" cy="97902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3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546372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69045">
            <a:off x="379389" y="986260"/>
            <a:ext cx="2584463" cy="143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rot="2003733">
            <a:off x="2742405" y="2466583"/>
            <a:ext cx="608475" cy="19557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828270"/>
            <a:ext cx="4103214" cy="145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Brace 4"/>
          <p:cNvSpPr/>
          <p:nvPr/>
        </p:nvSpPr>
        <p:spPr>
          <a:xfrm rot="16200000">
            <a:off x="5964231" y="1067942"/>
            <a:ext cx="492140" cy="2623456"/>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a:off x="3048000" y="3158947"/>
            <a:ext cx="304800" cy="1066800"/>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Oval 6"/>
          <p:cNvSpPr/>
          <p:nvPr/>
        </p:nvSpPr>
        <p:spPr>
          <a:xfrm>
            <a:off x="4898572" y="1066799"/>
            <a:ext cx="2786041" cy="1066799"/>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75000"/>
                  </a:schemeClr>
                </a:solidFill>
              </a:rPr>
              <a:t>Subclasses of </a:t>
            </a:r>
            <a:r>
              <a:rPr lang="en-US" dirty="0" err="1" smtClean="0">
                <a:solidFill>
                  <a:schemeClr val="accent6">
                    <a:lumMod val="75000"/>
                  </a:schemeClr>
                </a:solidFill>
              </a:rPr>
              <a:t>GO:</a:t>
            </a:r>
            <a:r>
              <a:rPr lang="en-US" i="1" dirty="0" err="1" smtClean="0">
                <a:solidFill>
                  <a:schemeClr val="accent6">
                    <a:lumMod val="75000"/>
                  </a:schemeClr>
                </a:solidFill>
              </a:rPr>
              <a:t>biological</a:t>
            </a:r>
            <a:r>
              <a:rPr lang="en-US" i="1" dirty="0" smtClean="0">
                <a:solidFill>
                  <a:schemeClr val="accent6">
                    <a:lumMod val="75000"/>
                  </a:schemeClr>
                </a:solidFill>
              </a:rPr>
              <a:t> process</a:t>
            </a:r>
            <a:endParaRPr lang="en-US" i="1" dirty="0">
              <a:solidFill>
                <a:schemeClr val="accent6">
                  <a:lumMod val="75000"/>
                </a:schemeClr>
              </a:solidFill>
            </a:endParaRPr>
          </a:p>
        </p:txBody>
      </p:sp>
      <p:sp>
        <p:nvSpPr>
          <p:cNvPr id="9" name="Oval 8"/>
          <p:cNvSpPr/>
          <p:nvPr/>
        </p:nvSpPr>
        <p:spPr>
          <a:xfrm>
            <a:off x="609600" y="2884788"/>
            <a:ext cx="2296971" cy="1567543"/>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B050"/>
                </a:solidFill>
              </a:rPr>
              <a:t>Subclasses of </a:t>
            </a:r>
            <a:r>
              <a:rPr lang="en-US" dirty="0" err="1" smtClean="0">
                <a:solidFill>
                  <a:srgbClr val="00B050"/>
                </a:solidFill>
              </a:rPr>
              <a:t>ENVO:</a:t>
            </a:r>
            <a:r>
              <a:rPr lang="en-US" i="1" dirty="0" err="1" smtClean="0">
                <a:solidFill>
                  <a:srgbClr val="00B050"/>
                </a:solidFill>
              </a:rPr>
              <a:t>marine</a:t>
            </a:r>
            <a:r>
              <a:rPr lang="en-US" i="1" dirty="0" smtClean="0">
                <a:solidFill>
                  <a:srgbClr val="00B050"/>
                </a:solidFill>
              </a:rPr>
              <a:t> benthic biome</a:t>
            </a:r>
            <a:endParaRPr lang="en-US" i="1" dirty="0">
              <a:solidFill>
                <a:srgbClr val="00B050"/>
              </a:solidFill>
            </a:endParaRPr>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44</a:t>
            </a:fld>
            <a:endParaRPr lang="en-US" dirty="0">
              <a:solidFill>
                <a:schemeClr val="tx1"/>
              </a:solidFill>
            </a:endParaRPr>
          </a:p>
        </p:txBody>
      </p:sp>
      <p:sp>
        <p:nvSpPr>
          <p:cNvPr id="14" name="TextBox 13"/>
          <p:cNvSpPr txBox="1"/>
          <p:nvPr/>
        </p:nvSpPr>
        <p:spPr>
          <a:xfrm rot="16200000">
            <a:off x="2837543" y="3239530"/>
            <a:ext cx="1057190" cy="369332"/>
          </a:xfrm>
          <a:prstGeom prst="rect">
            <a:avLst/>
          </a:prstGeom>
          <a:noFill/>
        </p:spPr>
        <p:txBody>
          <a:bodyPr wrap="square" rtlCol="0">
            <a:spAutoFit/>
          </a:bodyPr>
          <a:lstStyle/>
          <a:p>
            <a:r>
              <a:rPr lang="en-US" i="1" dirty="0" smtClean="0">
                <a:solidFill>
                  <a:srgbClr val="00B050"/>
                </a:solidFill>
              </a:rPr>
              <a:t>objects</a:t>
            </a:r>
            <a:endParaRPr lang="en-US" i="1" dirty="0">
              <a:solidFill>
                <a:srgbClr val="00B050"/>
              </a:solidFill>
            </a:endParaRPr>
          </a:p>
        </p:txBody>
      </p:sp>
      <p:sp>
        <p:nvSpPr>
          <p:cNvPr id="17" name="TextBox 16"/>
          <p:cNvSpPr txBox="1"/>
          <p:nvPr/>
        </p:nvSpPr>
        <p:spPr>
          <a:xfrm>
            <a:off x="5762997" y="2362200"/>
            <a:ext cx="1057190" cy="369332"/>
          </a:xfrm>
          <a:prstGeom prst="rect">
            <a:avLst/>
          </a:prstGeom>
          <a:noFill/>
        </p:spPr>
        <p:txBody>
          <a:bodyPr wrap="square" rtlCol="0">
            <a:spAutoFit/>
          </a:bodyPr>
          <a:lstStyle/>
          <a:p>
            <a:r>
              <a:rPr lang="en-US" i="1" dirty="0" smtClean="0">
                <a:solidFill>
                  <a:schemeClr val="accent6">
                    <a:lumMod val="75000"/>
                  </a:schemeClr>
                </a:solidFill>
              </a:rPr>
              <a:t>variables</a:t>
            </a:r>
            <a:endParaRPr lang="en-US" i="1" dirty="0">
              <a:solidFill>
                <a:schemeClr val="accent6">
                  <a:lumMod val="75000"/>
                </a:schemeClr>
              </a:solidFill>
            </a:endParaRPr>
          </a:p>
        </p:txBody>
      </p:sp>
      <p:pic>
        <p:nvPicPr>
          <p:cNvPr id="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517564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69045">
            <a:off x="379389" y="986260"/>
            <a:ext cx="2584463" cy="143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rot="2003733">
            <a:off x="2742405" y="2466583"/>
            <a:ext cx="608475" cy="19557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828270"/>
            <a:ext cx="4103214" cy="145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Brace 4"/>
          <p:cNvSpPr/>
          <p:nvPr/>
        </p:nvSpPr>
        <p:spPr>
          <a:xfrm rot="16200000">
            <a:off x="5964231" y="1067942"/>
            <a:ext cx="492140" cy="2623456"/>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a:off x="3048000" y="3158947"/>
            <a:ext cx="304800" cy="1066800"/>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Oval 6"/>
          <p:cNvSpPr/>
          <p:nvPr/>
        </p:nvSpPr>
        <p:spPr>
          <a:xfrm>
            <a:off x="4898572" y="1066799"/>
            <a:ext cx="2786041" cy="1066799"/>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75000"/>
                  </a:schemeClr>
                </a:solidFill>
              </a:rPr>
              <a:t>Subclasses of </a:t>
            </a:r>
            <a:r>
              <a:rPr lang="en-US" dirty="0" err="1" smtClean="0">
                <a:solidFill>
                  <a:schemeClr val="accent6">
                    <a:lumMod val="75000"/>
                  </a:schemeClr>
                </a:solidFill>
              </a:rPr>
              <a:t>GO:</a:t>
            </a:r>
            <a:r>
              <a:rPr lang="en-US" i="1" dirty="0" err="1" smtClean="0">
                <a:solidFill>
                  <a:schemeClr val="accent6">
                    <a:lumMod val="75000"/>
                  </a:schemeClr>
                </a:solidFill>
              </a:rPr>
              <a:t>biological</a:t>
            </a:r>
            <a:r>
              <a:rPr lang="en-US" i="1" dirty="0" smtClean="0">
                <a:solidFill>
                  <a:schemeClr val="accent6">
                    <a:lumMod val="75000"/>
                  </a:schemeClr>
                </a:solidFill>
              </a:rPr>
              <a:t> process</a:t>
            </a:r>
            <a:endParaRPr lang="en-US" i="1" dirty="0">
              <a:solidFill>
                <a:schemeClr val="accent6">
                  <a:lumMod val="75000"/>
                </a:schemeClr>
              </a:solidFill>
            </a:endParaRPr>
          </a:p>
        </p:txBody>
      </p:sp>
      <p:sp>
        <p:nvSpPr>
          <p:cNvPr id="9" name="Oval 8"/>
          <p:cNvSpPr/>
          <p:nvPr/>
        </p:nvSpPr>
        <p:spPr>
          <a:xfrm>
            <a:off x="609600" y="2884788"/>
            <a:ext cx="2296971" cy="1567543"/>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B050"/>
                </a:solidFill>
              </a:rPr>
              <a:t>Subclasses of </a:t>
            </a:r>
            <a:r>
              <a:rPr lang="en-US" dirty="0" err="1" smtClean="0">
                <a:solidFill>
                  <a:srgbClr val="00B050"/>
                </a:solidFill>
              </a:rPr>
              <a:t>ENVO:</a:t>
            </a:r>
            <a:r>
              <a:rPr lang="en-US" i="1" dirty="0" err="1" smtClean="0">
                <a:solidFill>
                  <a:srgbClr val="00B050"/>
                </a:solidFill>
              </a:rPr>
              <a:t>marine</a:t>
            </a:r>
            <a:r>
              <a:rPr lang="en-US" i="1" dirty="0" smtClean="0">
                <a:solidFill>
                  <a:srgbClr val="00B050"/>
                </a:solidFill>
              </a:rPr>
              <a:t> benthic biome</a:t>
            </a:r>
            <a:endParaRPr lang="en-US" i="1" dirty="0">
              <a:solidFill>
                <a:srgbClr val="00B050"/>
              </a:solidFill>
            </a:endParaRPr>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45</a:t>
            </a:fld>
            <a:endParaRPr lang="en-US" dirty="0">
              <a:solidFill>
                <a:schemeClr val="tx1"/>
              </a:solidFill>
            </a:endParaRPr>
          </a:p>
        </p:txBody>
      </p:sp>
      <p:sp>
        <p:nvSpPr>
          <p:cNvPr id="13" name="Right Arrow 12"/>
          <p:cNvSpPr/>
          <p:nvPr/>
        </p:nvSpPr>
        <p:spPr>
          <a:xfrm rot="5966419">
            <a:off x="3418122" y="4855776"/>
            <a:ext cx="608475" cy="19557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85" y="5257800"/>
            <a:ext cx="107632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rot="16200000">
            <a:off x="2837543" y="3239530"/>
            <a:ext cx="1057190" cy="369332"/>
          </a:xfrm>
          <a:prstGeom prst="rect">
            <a:avLst/>
          </a:prstGeom>
          <a:noFill/>
        </p:spPr>
        <p:txBody>
          <a:bodyPr wrap="square" rtlCol="0">
            <a:spAutoFit/>
          </a:bodyPr>
          <a:lstStyle/>
          <a:p>
            <a:r>
              <a:rPr lang="en-US" i="1" dirty="0" smtClean="0">
                <a:solidFill>
                  <a:srgbClr val="00B050"/>
                </a:solidFill>
              </a:rPr>
              <a:t>objects</a:t>
            </a:r>
            <a:endParaRPr lang="en-US" i="1" dirty="0">
              <a:solidFill>
                <a:srgbClr val="00B050"/>
              </a:solidFill>
            </a:endParaRPr>
          </a:p>
        </p:txBody>
      </p:sp>
      <p:sp>
        <p:nvSpPr>
          <p:cNvPr id="17" name="TextBox 16"/>
          <p:cNvSpPr txBox="1"/>
          <p:nvPr/>
        </p:nvSpPr>
        <p:spPr>
          <a:xfrm>
            <a:off x="5762997" y="2362200"/>
            <a:ext cx="1057190" cy="369332"/>
          </a:xfrm>
          <a:prstGeom prst="rect">
            <a:avLst/>
          </a:prstGeom>
          <a:noFill/>
        </p:spPr>
        <p:txBody>
          <a:bodyPr wrap="square" rtlCol="0">
            <a:spAutoFit/>
          </a:bodyPr>
          <a:lstStyle/>
          <a:p>
            <a:r>
              <a:rPr lang="en-US" i="1" dirty="0" smtClean="0">
                <a:solidFill>
                  <a:schemeClr val="accent6">
                    <a:lumMod val="75000"/>
                  </a:schemeClr>
                </a:solidFill>
              </a:rPr>
              <a:t>variables</a:t>
            </a:r>
            <a:endParaRPr lang="en-US" i="1" dirty="0">
              <a:solidFill>
                <a:schemeClr val="accent6">
                  <a:lumMod val="75000"/>
                </a:schemeClr>
              </a:solidFill>
            </a:endParaRPr>
          </a:p>
        </p:txBody>
      </p:sp>
      <p:sp>
        <p:nvSpPr>
          <p:cNvPr id="19" name="Right Arrow 18"/>
          <p:cNvSpPr/>
          <p:nvPr/>
        </p:nvSpPr>
        <p:spPr>
          <a:xfrm>
            <a:off x="4267042" y="5613735"/>
            <a:ext cx="608475" cy="19557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181600" y="5470080"/>
            <a:ext cx="3657600" cy="646331"/>
          </a:xfrm>
          <a:prstGeom prst="rect">
            <a:avLst/>
          </a:prstGeom>
          <a:noFill/>
        </p:spPr>
        <p:txBody>
          <a:bodyPr wrap="square" rtlCol="0">
            <a:spAutoFit/>
          </a:bodyPr>
          <a:lstStyle/>
          <a:p>
            <a:r>
              <a:rPr lang="en-US" dirty="0" smtClean="0">
                <a:solidFill>
                  <a:srgbClr val="00B050"/>
                </a:solidFill>
              </a:rPr>
              <a:t>ENVO: objects </a:t>
            </a:r>
            <a:r>
              <a:rPr lang="en-US" dirty="0" smtClean="0"/>
              <a:t>by </a:t>
            </a:r>
            <a:r>
              <a:rPr lang="en-US" dirty="0" err="1" smtClean="0">
                <a:solidFill>
                  <a:schemeClr val="accent6">
                    <a:lumMod val="75000"/>
                  </a:schemeClr>
                </a:solidFill>
              </a:rPr>
              <a:t>GO:variables</a:t>
            </a:r>
            <a:r>
              <a:rPr lang="en-US" dirty="0" smtClean="0">
                <a:solidFill>
                  <a:schemeClr val="accent6">
                    <a:lumMod val="75000"/>
                  </a:schemeClr>
                </a:solidFill>
              </a:rPr>
              <a:t> </a:t>
            </a:r>
            <a:r>
              <a:rPr lang="en-US" dirty="0" smtClean="0"/>
              <a:t>Principal Coordinate Analysis (</a:t>
            </a:r>
            <a:r>
              <a:rPr lang="en-US" dirty="0" err="1" smtClean="0"/>
              <a:t>PCoA</a:t>
            </a:r>
            <a:r>
              <a:rPr lang="en-US" dirty="0" smtClean="0"/>
              <a:t>)</a:t>
            </a:r>
            <a:endParaRPr lang="en-US" dirty="0"/>
          </a:p>
        </p:txBody>
      </p:sp>
      <p:pic>
        <p:nvPicPr>
          <p:cNvPr id="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0136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32535"/>
            <a:ext cx="5715000" cy="5320665"/>
          </a:xfrm>
          <a:prstGeom prst="rect">
            <a:avLst/>
          </a:prstGeom>
        </p:spPr>
      </p:pic>
      <p:pic>
        <p:nvPicPr>
          <p:cNvPr id="8"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198120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
          <p:cNvSpPr>
            <a:spLocks noChangeArrowheads="1"/>
          </p:cNvSpPr>
          <p:nvPr/>
        </p:nvSpPr>
        <p:spPr bwMode="auto">
          <a:xfrm>
            <a:off x="7467600" y="1500213"/>
            <a:ext cx="1616516" cy="1041688"/>
          </a:xfrm>
          <a:prstGeom prst="cloudCallout">
            <a:avLst>
              <a:gd name="adj1" fmla="val -74397"/>
              <a:gd name="adj2" fmla="val 1823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30104" y="733114"/>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000" dirty="0" smtClean="0">
              <a:solidFill>
                <a:srgbClr val="000000"/>
              </a:solidFill>
              <a:latin typeface="Times New Roman" pitchFamily="16" charset="0"/>
              <a:cs typeface="Times New Roman" pitchFamily="16" charset="0"/>
            </a:endParaRPr>
          </a:p>
          <a:p>
            <a:pPr algn="ctr" eaLnBrk="1"/>
            <a:r>
              <a:rPr lang="en-US" altLang="x-none" sz="2800" dirty="0" smtClean="0">
                <a:solidFill>
                  <a:srgbClr val="000000"/>
                </a:solidFill>
                <a:latin typeface="Times New Roman" pitchFamily="16" charset="0"/>
                <a:cs typeface="Times New Roman" pitchFamily="16" charset="0"/>
              </a:rPr>
              <a:t>Q2) “What </a:t>
            </a:r>
            <a:r>
              <a:rPr lang="en-US" altLang="x-none" sz="2800" dirty="0">
                <a:solidFill>
                  <a:schemeClr val="accent6"/>
                </a:solidFill>
                <a:latin typeface="Times New Roman" pitchFamily="16" charset="0"/>
                <a:cs typeface="Times New Roman" pitchFamily="16" charset="0"/>
              </a:rPr>
              <a:t>biological processes </a:t>
            </a:r>
            <a:r>
              <a:rPr lang="en-US" altLang="x-none" sz="2800" dirty="0">
                <a:solidFill>
                  <a:srgbClr val="000000"/>
                </a:solidFill>
                <a:latin typeface="Times New Roman" pitchFamily="16" charset="0"/>
                <a:cs typeface="Times New Roman" pitchFamily="16" charset="0"/>
              </a:rPr>
              <a:t>differentiate various types of </a:t>
            </a:r>
            <a:r>
              <a:rPr lang="en-US" altLang="x-none" sz="2800" dirty="0">
                <a:solidFill>
                  <a:srgbClr val="00B050"/>
                </a:solidFill>
                <a:latin typeface="Times New Roman" pitchFamily="16" charset="0"/>
                <a:cs typeface="Times New Roman" pitchFamily="16" charset="0"/>
              </a:rPr>
              <a:t>marine benthic biomes</a:t>
            </a:r>
            <a:r>
              <a:rPr lang="en-US" altLang="x-none" sz="2800" dirty="0">
                <a:solidFill>
                  <a:srgbClr val="000000"/>
                </a:solidFill>
                <a:latin typeface="Times New Roman" pitchFamily="16" charset="0"/>
                <a:cs typeface="Times New Roman" pitchFamily="16" charset="0"/>
              </a:rPr>
              <a:t>?”</a:t>
            </a:r>
            <a:endParaRPr lang="en-US" altLang="x-none" sz="2000" dirty="0">
              <a:solidFill>
                <a:srgbClr val="000000"/>
              </a:solidFill>
              <a:latin typeface="Times New Roman" pitchFamily="16" charset="0"/>
              <a:cs typeface="Times New Roman" pitchFamily="16" charset="0"/>
            </a:endParaRPr>
          </a:p>
          <a:p>
            <a:pPr algn="ctr" eaLnBrk="1"/>
            <a:endParaRPr lang="en-US" altLang="x-none" sz="2000" dirty="0" smtClean="0">
              <a:solidFill>
                <a:srgbClr val="000000"/>
              </a:solidFill>
              <a:latin typeface="Times New Roman" pitchFamily="16" charset="0"/>
              <a:cs typeface="Times New Roman" pitchFamily="16" charset="0"/>
            </a:endParaRPr>
          </a:p>
          <a:p>
            <a:pPr algn="ctr" eaLnBrk="1">
              <a:buClrTx/>
              <a:buFontTx/>
              <a:buNone/>
            </a:pPr>
            <a:endParaRPr lang="en-US" altLang="x-none" sz="20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46</a:t>
            </a:fld>
            <a:endParaRPr lang="en-US" dirty="0">
              <a:solidFill>
                <a:schemeClr val="tx1"/>
              </a:solidFill>
            </a:endParaRPr>
          </a:p>
        </p:txBody>
      </p:sp>
      <p:sp>
        <p:nvSpPr>
          <p:cNvPr id="9" name="TextBox 8"/>
          <p:cNvSpPr txBox="1"/>
          <p:nvPr/>
        </p:nvSpPr>
        <p:spPr>
          <a:xfrm>
            <a:off x="5105400" y="1411457"/>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0" name="Right Arrow 9"/>
          <p:cNvSpPr/>
          <p:nvPr/>
        </p:nvSpPr>
        <p:spPr>
          <a:xfrm rot="1355918">
            <a:off x="5566422" y="2037306"/>
            <a:ext cx="659351" cy="22579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94760" y="1739794"/>
            <a:ext cx="1274506" cy="56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855046086"/>
              </p:ext>
            </p:extLst>
          </p:nvPr>
        </p:nvGraphicFramePr>
        <p:xfrm>
          <a:off x="5637361" y="3505200"/>
          <a:ext cx="3125640" cy="2514600"/>
        </p:xfrm>
        <a:graphic>
          <a:graphicData uri="http://schemas.openxmlformats.org/drawingml/2006/table">
            <a:tbl>
              <a:tblPr firstRow="1" bandRow="1">
                <a:tableStyleId>{EB344D84-9AFB-497E-A393-DC336BA19D2E}</a:tableStyleId>
              </a:tblPr>
              <a:tblGrid>
                <a:gridCol w="3125640"/>
              </a:tblGrid>
              <a:tr h="533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0" dirty="0" err="1" smtClean="0"/>
                        <a:t>ENVO</a:t>
                      </a:r>
                      <a:r>
                        <a:rPr lang="en-US" sz="1400" i="1" dirty="0" err="1" smtClean="0"/>
                        <a:t>:marine</a:t>
                      </a:r>
                      <a:r>
                        <a:rPr lang="en-US" sz="1400" i="1" dirty="0" smtClean="0"/>
                        <a:t> neritic zone biome</a:t>
                      </a:r>
                    </a:p>
                  </a:txBody>
                  <a:tcPr>
                    <a:solidFill>
                      <a:srgbClr val="92D050"/>
                    </a:solidFill>
                  </a:tcPr>
                </a:tc>
              </a:tr>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GO:</a:t>
                      </a:r>
                      <a:r>
                        <a:rPr lang="en-US" sz="1400" i="1" dirty="0" smtClean="0"/>
                        <a:t>respiratory electron transport chain </a:t>
                      </a:r>
                      <a:r>
                        <a:rPr lang="en-US" sz="1400" i="0" dirty="0" smtClean="0"/>
                        <a:t>[</a:t>
                      </a:r>
                      <a:r>
                        <a:rPr lang="en-US" sz="1400" dirty="0" smtClean="0"/>
                        <a:t>GO_0022904]</a:t>
                      </a:r>
                    </a:p>
                  </a:txBody>
                  <a:tcPr>
                    <a:solidFill>
                      <a:schemeClr val="accent6"/>
                    </a:solidFill>
                  </a:tcPr>
                </a:tc>
              </a:tr>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0" dirty="0" smtClean="0"/>
                        <a:t>GO:</a:t>
                      </a:r>
                      <a:r>
                        <a:rPr lang="en-US" sz="1400" i="1" dirty="0" smtClean="0"/>
                        <a:t>intracellular protein transport</a:t>
                      </a:r>
                      <a:r>
                        <a:rPr lang="en-US" sz="1400" dirty="0" smtClean="0"/>
                        <a:t> [GO_0006886]</a:t>
                      </a:r>
                    </a:p>
                  </a:txBody>
                  <a:tcPr>
                    <a:solidFill>
                      <a:schemeClr val="accent6"/>
                    </a:solidFill>
                  </a:tcPr>
                </a:tc>
              </a:tr>
              <a:tr h="7374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0" dirty="0" err="1" smtClean="0"/>
                        <a:t>GO:</a:t>
                      </a:r>
                      <a:r>
                        <a:rPr lang="en-US" sz="1400" i="1" dirty="0" err="1" smtClean="0"/>
                        <a:t>response</a:t>
                      </a:r>
                      <a:r>
                        <a:rPr lang="en-US" sz="1400" i="1" dirty="0" smtClean="0"/>
                        <a:t> to arsenic-containing substance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[GO_0046685]</a:t>
                      </a:r>
                    </a:p>
                    <a:p>
                      <a:endParaRPr lang="en-US" sz="1400" dirty="0"/>
                    </a:p>
                  </a:txBody>
                  <a:tcPr>
                    <a:solidFill>
                      <a:schemeClr val="accent6"/>
                    </a:solidFill>
                  </a:tcPr>
                </a:tc>
              </a:tr>
            </a:tbl>
          </a:graphicData>
        </a:graphic>
      </p:graphicFrame>
      <p:sp>
        <p:nvSpPr>
          <p:cNvPr id="15" name="Line 97"/>
          <p:cNvSpPr>
            <a:spLocks noChangeShapeType="1"/>
          </p:cNvSpPr>
          <p:nvPr/>
        </p:nvSpPr>
        <p:spPr bwMode="auto">
          <a:xfrm flipH="1">
            <a:off x="2285999" y="3657601"/>
            <a:ext cx="3429001" cy="152400"/>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024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5334000"/>
            <a:ext cx="2628900" cy="64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367483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32535"/>
            <a:ext cx="5715000" cy="5320665"/>
          </a:xfrm>
          <a:prstGeom prst="rect">
            <a:avLst/>
          </a:prstGeom>
        </p:spPr>
      </p:pic>
      <p:pic>
        <p:nvPicPr>
          <p:cNvPr id="8"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198120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
          <p:cNvSpPr>
            <a:spLocks noChangeArrowheads="1"/>
          </p:cNvSpPr>
          <p:nvPr/>
        </p:nvSpPr>
        <p:spPr bwMode="auto">
          <a:xfrm>
            <a:off x="7467600" y="1500213"/>
            <a:ext cx="1616516" cy="1041688"/>
          </a:xfrm>
          <a:prstGeom prst="cloudCallout">
            <a:avLst>
              <a:gd name="adj1" fmla="val -74397"/>
              <a:gd name="adj2" fmla="val 1823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30104" y="733114"/>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000" dirty="0" smtClean="0">
              <a:solidFill>
                <a:srgbClr val="000000"/>
              </a:solidFill>
              <a:latin typeface="Times New Roman" pitchFamily="16" charset="0"/>
              <a:cs typeface="Times New Roman" pitchFamily="16" charset="0"/>
            </a:endParaRPr>
          </a:p>
          <a:p>
            <a:pPr algn="ctr" eaLnBrk="1"/>
            <a:r>
              <a:rPr lang="en-US" altLang="x-none" sz="2800" dirty="0" smtClean="0">
                <a:solidFill>
                  <a:srgbClr val="000000"/>
                </a:solidFill>
                <a:latin typeface="Times New Roman" pitchFamily="16" charset="0"/>
                <a:cs typeface="Times New Roman" pitchFamily="16" charset="0"/>
              </a:rPr>
              <a:t>Q2) “What </a:t>
            </a:r>
            <a:r>
              <a:rPr lang="en-US" altLang="x-none" sz="2800" dirty="0">
                <a:solidFill>
                  <a:schemeClr val="accent6"/>
                </a:solidFill>
                <a:latin typeface="Times New Roman" pitchFamily="16" charset="0"/>
                <a:cs typeface="Times New Roman" pitchFamily="16" charset="0"/>
              </a:rPr>
              <a:t>biological processes </a:t>
            </a:r>
            <a:r>
              <a:rPr lang="en-US" altLang="x-none" sz="2800" dirty="0">
                <a:solidFill>
                  <a:srgbClr val="000000"/>
                </a:solidFill>
                <a:latin typeface="Times New Roman" pitchFamily="16" charset="0"/>
                <a:cs typeface="Times New Roman" pitchFamily="16" charset="0"/>
              </a:rPr>
              <a:t>differentiate various types of </a:t>
            </a:r>
            <a:r>
              <a:rPr lang="en-US" altLang="x-none" sz="2800" dirty="0">
                <a:solidFill>
                  <a:srgbClr val="00B050"/>
                </a:solidFill>
                <a:latin typeface="Times New Roman" pitchFamily="16" charset="0"/>
                <a:cs typeface="Times New Roman" pitchFamily="16" charset="0"/>
              </a:rPr>
              <a:t>marine benthic biomes</a:t>
            </a:r>
            <a:r>
              <a:rPr lang="en-US" altLang="x-none" sz="2800" dirty="0">
                <a:solidFill>
                  <a:srgbClr val="000000"/>
                </a:solidFill>
                <a:latin typeface="Times New Roman" pitchFamily="16" charset="0"/>
                <a:cs typeface="Times New Roman" pitchFamily="16" charset="0"/>
              </a:rPr>
              <a:t>?”</a:t>
            </a:r>
            <a:endParaRPr lang="en-US" altLang="x-none" sz="2000" dirty="0">
              <a:solidFill>
                <a:srgbClr val="000000"/>
              </a:solidFill>
              <a:latin typeface="Times New Roman" pitchFamily="16" charset="0"/>
              <a:cs typeface="Times New Roman" pitchFamily="16" charset="0"/>
            </a:endParaRPr>
          </a:p>
          <a:p>
            <a:pPr algn="ctr" eaLnBrk="1"/>
            <a:endParaRPr lang="en-US" altLang="x-none" sz="2000" dirty="0" smtClean="0">
              <a:solidFill>
                <a:srgbClr val="000000"/>
              </a:solidFill>
              <a:latin typeface="Times New Roman" pitchFamily="16" charset="0"/>
              <a:cs typeface="Times New Roman" pitchFamily="16" charset="0"/>
            </a:endParaRPr>
          </a:p>
          <a:p>
            <a:pPr algn="ctr" eaLnBrk="1">
              <a:buClrTx/>
              <a:buFontTx/>
              <a:buNone/>
            </a:pPr>
            <a:endParaRPr lang="en-US" altLang="x-none" sz="20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47</a:t>
            </a:fld>
            <a:endParaRPr lang="en-US" dirty="0">
              <a:solidFill>
                <a:schemeClr val="tx1"/>
              </a:solidFill>
            </a:endParaRPr>
          </a:p>
        </p:txBody>
      </p:sp>
      <p:sp>
        <p:nvSpPr>
          <p:cNvPr id="9" name="TextBox 8"/>
          <p:cNvSpPr txBox="1"/>
          <p:nvPr/>
        </p:nvSpPr>
        <p:spPr>
          <a:xfrm>
            <a:off x="5105400" y="1411457"/>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0" name="Right Arrow 9"/>
          <p:cNvSpPr/>
          <p:nvPr/>
        </p:nvSpPr>
        <p:spPr>
          <a:xfrm rot="1355918">
            <a:off x="5566422" y="2037306"/>
            <a:ext cx="659351" cy="22579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94760" y="1739794"/>
            <a:ext cx="1274506" cy="56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104247560"/>
              </p:ext>
            </p:extLst>
          </p:nvPr>
        </p:nvGraphicFramePr>
        <p:xfrm>
          <a:off x="5637361" y="3505200"/>
          <a:ext cx="3125640" cy="2291899"/>
        </p:xfrm>
        <a:graphic>
          <a:graphicData uri="http://schemas.openxmlformats.org/drawingml/2006/table">
            <a:tbl>
              <a:tblPr firstRow="1" bandRow="1">
                <a:tableStyleId>{EB344D84-9AFB-497E-A393-DC336BA19D2E}</a:tableStyleId>
              </a:tblPr>
              <a:tblGrid>
                <a:gridCol w="3125640"/>
              </a:tblGrid>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ENVO: marine abyssal zone biome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ENVO: marine </a:t>
                      </a:r>
                      <a:r>
                        <a:rPr lang="en-US" sz="1400" dirty="0" err="1" smtClean="0"/>
                        <a:t>bathyal</a:t>
                      </a:r>
                      <a:r>
                        <a:rPr lang="en-US" sz="1400" dirty="0" smtClean="0"/>
                        <a:t> zone biome</a:t>
                      </a:r>
                    </a:p>
                  </a:txBody>
                  <a:tcPr>
                    <a:solidFill>
                      <a:srgbClr val="00B050"/>
                    </a:solidFill>
                  </a:tcPr>
                </a:tc>
              </a:tr>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GO:</a:t>
                      </a:r>
                      <a:r>
                        <a:rPr lang="en-US" sz="1400" i="1" dirty="0" err="1" smtClean="0"/>
                        <a:t>tyrosine</a:t>
                      </a:r>
                      <a:r>
                        <a:rPr lang="en-US" sz="1400" i="1" dirty="0" smtClean="0"/>
                        <a:t> biosynthetic process </a:t>
                      </a:r>
                      <a:r>
                        <a:rPr lang="en-US" sz="1400" dirty="0" smtClean="0"/>
                        <a:t>[GO_0006571]</a:t>
                      </a:r>
                    </a:p>
                  </a:txBody>
                  <a:tcPr>
                    <a:solidFill>
                      <a:schemeClr val="accent6"/>
                    </a:solidFill>
                  </a:tcPr>
                </a:tc>
              </a:tr>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GO:</a:t>
                      </a:r>
                      <a:r>
                        <a:rPr lang="en-US" sz="1400" i="1" dirty="0" smtClean="0"/>
                        <a:t>2’-deoxyribonucleotide metabolic process</a:t>
                      </a:r>
                      <a:r>
                        <a:rPr lang="en-US" sz="1400" dirty="0" smtClean="0"/>
                        <a:t> [GO_0009394]</a:t>
                      </a:r>
                    </a:p>
                  </a:txBody>
                  <a:tcPr>
                    <a:solidFill>
                      <a:schemeClr val="accent6"/>
                    </a:solidFill>
                  </a:tcPr>
                </a:tc>
              </a:tr>
              <a:tr h="737419">
                <a:tc>
                  <a:txBody>
                    <a:bodyPr/>
                    <a:lstStyle/>
                    <a:p>
                      <a:r>
                        <a:rPr lang="en-US" sz="1400" dirty="0" err="1" smtClean="0"/>
                        <a:t>GO:</a:t>
                      </a:r>
                      <a:r>
                        <a:rPr lang="en-US" sz="1400" i="1" dirty="0" err="1" smtClean="0"/>
                        <a:t>organic</a:t>
                      </a:r>
                      <a:r>
                        <a:rPr lang="en-US" sz="1400" i="1" dirty="0" smtClean="0"/>
                        <a:t> </a:t>
                      </a:r>
                      <a:r>
                        <a:rPr lang="en-US" sz="1400" i="1" dirty="0" err="1" smtClean="0"/>
                        <a:t>phosphonate</a:t>
                      </a:r>
                      <a:r>
                        <a:rPr lang="en-US" sz="1400" i="1" dirty="0" smtClean="0"/>
                        <a:t> metabolic process</a:t>
                      </a:r>
                      <a:r>
                        <a:rPr lang="en-US" sz="1400" dirty="0" smtClean="0"/>
                        <a:t> [GO_0019634]</a:t>
                      </a:r>
                      <a:endParaRPr lang="en-US" sz="1400" dirty="0"/>
                    </a:p>
                  </a:txBody>
                  <a:tcPr>
                    <a:solidFill>
                      <a:schemeClr val="accent6"/>
                    </a:solidFill>
                  </a:tcPr>
                </a:tc>
              </a:tr>
            </a:tbl>
          </a:graphicData>
        </a:graphic>
      </p:graphicFrame>
      <p:sp>
        <p:nvSpPr>
          <p:cNvPr id="15" name="Line 97"/>
          <p:cNvSpPr>
            <a:spLocks noChangeShapeType="1"/>
          </p:cNvSpPr>
          <p:nvPr/>
        </p:nvSpPr>
        <p:spPr bwMode="auto">
          <a:xfrm flipH="1">
            <a:off x="4038600" y="3733800"/>
            <a:ext cx="1600199" cy="76200"/>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5334000"/>
            <a:ext cx="2628900" cy="64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786924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69045">
            <a:off x="4004374" y="4934931"/>
            <a:ext cx="2584463" cy="143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3"/>
          <p:cNvSpPr>
            <a:spLocks noChangeArrowheads="1"/>
          </p:cNvSpPr>
          <p:nvPr/>
        </p:nvSpPr>
        <p:spPr bwMode="auto">
          <a:xfrm>
            <a:off x="1066800" y="1092803"/>
            <a:ext cx="6324600" cy="2628911"/>
          </a:xfrm>
          <a:prstGeom prst="cloudCallout">
            <a:avLst>
              <a:gd name="adj1" fmla="val -44608"/>
              <a:gd name="adj2" fmla="val 45722"/>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1066800" y="1344111"/>
            <a:ext cx="6582942" cy="1983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3200" dirty="0" smtClean="0">
                <a:solidFill>
                  <a:srgbClr val="000000"/>
                </a:solidFill>
                <a:latin typeface="Times New Roman" pitchFamily="16" charset="0"/>
                <a:cs typeface="Times New Roman" pitchFamily="16" charset="0"/>
              </a:rPr>
              <a:t>Q3</a:t>
            </a:r>
            <a:r>
              <a:rPr lang="en-US" altLang="x-none" sz="3200" dirty="0">
                <a:solidFill>
                  <a:srgbClr val="000000"/>
                </a:solidFill>
                <a:latin typeface="Times New Roman" pitchFamily="16" charset="0"/>
                <a:cs typeface="Times New Roman" pitchFamily="16" charset="0"/>
              </a:rPr>
              <a:t>) “What </a:t>
            </a:r>
            <a:r>
              <a:rPr lang="en-US" altLang="x-none" sz="3200" dirty="0">
                <a:solidFill>
                  <a:schemeClr val="accent6">
                    <a:lumMod val="75000"/>
                  </a:schemeClr>
                </a:solidFill>
                <a:latin typeface="Times New Roman" pitchFamily="16" charset="0"/>
                <a:cs typeface="Times New Roman" pitchFamily="16" charset="0"/>
              </a:rPr>
              <a:t>cellular amino acid biosynthetic processes </a:t>
            </a:r>
            <a:r>
              <a:rPr lang="en-US" altLang="x-none" sz="3200" dirty="0">
                <a:solidFill>
                  <a:srgbClr val="000000"/>
                </a:solidFill>
                <a:latin typeface="Times New Roman" pitchFamily="16" charset="0"/>
                <a:cs typeface="Times New Roman" pitchFamily="16" charset="0"/>
              </a:rPr>
              <a:t>differentiate </a:t>
            </a:r>
            <a:r>
              <a:rPr lang="en-US" altLang="x-none" sz="3200" dirty="0">
                <a:solidFill>
                  <a:srgbClr val="00B050"/>
                </a:solidFill>
                <a:latin typeface="Times New Roman" pitchFamily="16" charset="0"/>
                <a:cs typeface="Times New Roman" pitchFamily="16" charset="0"/>
              </a:rPr>
              <a:t>marine benthic biomes</a:t>
            </a:r>
            <a:r>
              <a:rPr lang="en-US" altLang="x-none" sz="3200" dirty="0">
                <a:solidFill>
                  <a:srgbClr val="000000"/>
                </a:solidFill>
                <a:latin typeface="Times New Roman" pitchFamily="16" charset="0"/>
                <a:cs typeface="Times New Roman" pitchFamily="16" charset="0"/>
              </a:rPr>
              <a:t>?”</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48</a:t>
            </a:fld>
            <a:endParaRPr lang="en-US" dirty="0">
              <a:solidFill>
                <a:schemeClr val="tx1"/>
              </a:solidFill>
            </a:endParaRPr>
          </a:p>
        </p:txBody>
      </p:sp>
      <p:pic>
        <p:nvPicPr>
          <p:cNvPr id="15" name="Picture 4" descr="C:\Users\pbuttigi\AppData\Local\Microsoft\Windows\Temporary Internet Files\Content.IE5\XX6JAFDU\137381189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327852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280042" y="28194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8" name="Right Arrow 17"/>
          <p:cNvSpPr/>
          <p:nvPr/>
        </p:nvSpPr>
        <p:spPr>
          <a:xfrm rot="686213">
            <a:off x="5968576" y="3649406"/>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228600" y="3314442"/>
            <a:ext cx="1086115" cy="1790958"/>
            <a:chOff x="1607587" y="5216906"/>
            <a:chExt cx="751482" cy="1224136"/>
          </a:xfrm>
        </p:grpSpPr>
        <p:grpSp>
          <p:nvGrpSpPr>
            <p:cNvPr id="20" name="Group 19"/>
            <p:cNvGrpSpPr/>
            <p:nvPr/>
          </p:nvGrpSpPr>
          <p:grpSpPr>
            <a:xfrm>
              <a:off x="1607587" y="5216906"/>
              <a:ext cx="751482" cy="1224136"/>
              <a:chOff x="4292387" y="3314497"/>
              <a:chExt cx="751482" cy="1224136"/>
            </a:xfrm>
          </p:grpSpPr>
          <p:grpSp>
            <p:nvGrpSpPr>
              <p:cNvPr id="22" name="Group 21"/>
              <p:cNvGrpSpPr/>
              <p:nvPr/>
            </p:nvGrpSpPr>
            <p:grpSpPr>
              <a:xfrm>
                <a:off x="4395797" y="3314497"/>
                <a:ext cx="648072" cy="1224136"/>
                <a:chOff x="1223628" y="4293096"/>
                <a:chExt cx="648072" cy="1224136"/>
              </a:xfrm>
            </p:grpSpPr>
            <p:sp>
              <p:nvSpPr>
                <p:cNvPr id="24" name="Flowchart: Delay 23"/>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25" name="Flowchart: Connector 2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6" name="Flowchart: Delay 25"/>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23" name="Picture 5" descr="C:\Users\pbuttigi\AppData\Local\Microsoft\Windows\Temporary Internet Files\Content.IE5\63JDIP6A\sample-147365_64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 name="Straight Connector 20"/>
            <p:cNvCxnSpPr>
              <a:stCxn id="2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27"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r="23494"/>
          <a:stretch>
            <a:fillRect/>
          </a:stretch>
        </p:blipFill>
        <p:spPr bwMode="auto">
          <a:xfrm>
            <a:off x="2926270" y="3478233"/>
            <a:ext cx="731330" cy="48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58000" y="1066800"/>
            <a:ext cx="2193084" cy="333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Line 97"/>
          <p:cNvSpPr>
            <a:spLocks noChangeShapeType="1"/>
          </p:cNvSpPr>
          <p:nvPr/>
        </p:nvSpPr>
        <p:spPr bwMode="auto">
          <a:xfrm flipV="1">
            <a:off x="3200400" y="3000333"/>
            <a:ext cx="161442" cy="53651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Line 97"/>
          <p:cNvSpPr>
            <a:spLocks noChangeShapeType="1"/>
          </p:cNvSpPr>
          <p:nvPr/>
        </p:nvSpPr>
        <p:spPr bwMode="auto">
          <a:xfrm flipH="1">
            <a:off x="4952999" y="1233339"/>
            <a:ext cx="1904998" cy="44306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 name="Line 97"/>
          <p:cNvSpPr>
            <a:spLocks noChangeShapeType="1"/>
          </p:cNvSpPr>
          <p:nvPr/>
        </p:nvSpPr>
        <p:spPr bwMode="auto">
          <a:xfrm flipH="1">
            <a:off x="6280042" y="4417522"/>
            <a:ext cx="806558" cy="1297477"/>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 name="Line 97"/>
          <p:cNvSpPr>
            <a:spLocks noChangeShapeType="1"/>
          </p:cNvSpPr>
          <p:nvPr/>
        </p:nvSpPr>
        <p:spPr bwMode="auto">
          <a:xfrm flipH="1">
            <a:off x="4419600" y="4343400"/>
            <a:ext cx="2667000" cy="97902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3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386199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2451"/>
            <a:ext cx="5616175" cy="4252912"/>
          </a:xfrm>
          <a:prstGeom prst="rect">
            <a:avLst/>
          </a:prstGeom>
        </p:spPr>
      </p:pic>
      <p:pic>
        <p:nvPicPr>
          <p:cNvPr id="8"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198120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
          <p:cNvSpPr>
            <a:spLocks noChangeArrowheads="1"/>
          </p:cNvSpPr>
          <p:nvPr/>
        </p:nvSpPr>
        <p:spPr bwMode="auto">
          <a:xfrm>
            <a:off x="7467600" y="1500213"/>
            <a:ext cx="1616516" cy="1041688"/>
          </a:xfrm>
          <a:prstGeom prst="cloudCallout">
            <a:avLst>
              <a:gd name="adj1" fmla="val -74397"/>
              <a:gd name="adj2" fmla="val 1823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30104" y="733114"/>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000" dirty="0" smtClean="0">
              <a:solidFill>
                <a:srgbClr val="000000"/>
              </a:solidFill>
              <a:latin typeface="Times New Roman" pitchFamily="16" charset="0"/>
              <a:cs typeface="Times New Roman" pitchFamily="16" charset="0"/>
            </a:endParaRPr>
          </a:p>
          <a:p>
            <a:pPr algn="ctr" eaLnBrk="1"/>
            <a:r>
              <a:rPr lang="en-US" altLang="x-none" sz="2800" dirty="0">
                <a:solidFill>
                  <a:srgbClr val="000000"/>
                </a:solidFill>
                <a:latin typeface="Times New Roman" pitchFamily="16" charset="0"/>
                <a:cs typeface="Times New Roman" pitchFamily="16" charset="0"/>
              </a:rPr>
              <a:t>Q3) </a:t>
            </a:r>
            <a:r>
              <a:rPr lang="en-US" altLang="x-none" sz="2800" dirty="0" smtClean="0">
                <a:solidFill>
                  <a:srgbClr val="000000"/>
                </a:solidFill>
                <a:latin typeface="Times New Roman" pitchFamily="16" charset="0"/>
                <a:cs typeface="Times New Roman" pitchFamily="16" charset="0"/>
              </a:rPr>
              <a:t>“What </a:t>
            </a:r>
            <a:r>
              <a:rPr lang="en-US" altLang="x-none" sz="2800" dirty="0">
                <a:solidFill>
                  <a:schemeClr val="accent6">
                    <a:lumMod val="75000"/>
                  </a:schemeClr>
                </a:solidFill>
                <a:latin typeface="Times New Roman" pitchFamily="16" charset="0"/>
                <a:cs typeface="Times New Roman" pitchFamily="16" charset="0"/>
              </a:rPr>
              <a:t>cellular amino acid biosynthetic processes </a:t>
            </a:r>
            <a:r>
              <a:rPr lang="en-US" altLang="x-none" sz="2800" dirty="0">
                <a:solidFill>
                  <a:srgbClr val="000000"/>
                </a:solidFill>
                <a:latin typeface="Times New Roman" pitchFamily="16" charset="0"/>
                <a:cs typeface="Times New Roman" pitchFamily="16" charset="0"/>
              </a:rPr>
              <a:t>differentiate </a:t>
            </a:r>
            <a:r>
              <a:rPr lang="en-US" altLang="x-none" sz="2800" dirty="0">
                <a:solidFill>
                  <a:srgbClr val="00B050"/>
                </a:solidFill>
                <a:latin typeface="Times New Roman" pitchFamily="16" charset="0"/>
                <a:cs typeface="Times New Roman" pitchFamily="16" charset="0"/>
              </a:rPr>
              <a:t>marine benthic biomes</a:t>
            </a:r>
            <a:r>
              <a:rPr lang="en-US" altLang="x-none" sz="2800" dirty="0" smtClean="0">
                <a:solidFill>
                  <a:srgbClr val="000000"/>
                </a:solidFill>
                <a:latin typeface="Times New Roman" pitchFamily="16" charset="0"/>
                <a:cs typeface="Times New Roman" pitchFamily="16" charset="0"/>
              </a:rPr>
              <a:t>?”</a:t>
            </a:r>
            <a:endParaRPr lang="en-US" altLang="x-none" sz="2800" dirty="0">
              <a:solidFill>
                <a:srgbClr val="000000"/>
              </a:solidFill>
              <a:latin typeface="Times New Roman" pitchFamily="16" charset="0"/>
              <a:cs typeface="Times New Roman" pitchFamily="16" charset="0"/>
            </a:endParaRPr>
          </a:p>
          <a:p>
            <a:pPr algn="ctr" eaLnBrk="1"/>
            <a:endParaRPr lang="en-US" altLang="x-none" sz="2000" dirty="0" smtClean="0">
              <a:solidFill>
                <a:srgbClr val="000000"/>
              </a:solidFill>
              <a:latin typeface="Times New Roman" pitchFamily="16" charset="0"/>
              <a:cs typeface="Times New Roman" pitchFamily="16" charset="0"/>
            </a:endParaRPr>
          </a:p>
          <a:p>
            <a:pPr algn="ctr" eaLnBrk="1">
              <a:buClrTx/>
              <a:buFontTx/>
              <a:buNone/>
            </a:pPr>
            <a:endParaRPr lang="en-US" altLang="x-none" sz="20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49</a:t>
            </a:fld>
            <a:endParaRPr lang="en-US" dirty="0">
              <a:solidFill>
                <a:schemeClr val="tx1"/>
              </a:solidFill>
            </a:endParaRPr>
          </a:p>
        </p:txBody>
      </p:sp>
      <p:sp>
        <p:nvSpPr>
          <p:cNvPr id="9" name="TextBox 8"/>
          <p:cNvSpPr txBox="1"/>
          <p:nvPr/>
        </p:nvSpPr>
        <p:spPr>
          <a:xfrm>
            <a:off x="5105400" y="1411457"/>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0" name="Right Arrow 9"/>
          <p:cNvSpPr/>
          <p:nvPr/>
        </p:nvSpPr>
        <p:spPr>
          <a:xfrm rot="1355918">
            <a:off x="5566422" y="2037306"/>
            <a:ext cx="659351" cy="22579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94760" y="1739794"/>
            <a:ext cx="1274506" cy="56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Table 13"/>
          <p:cNvGraphicFramePr>
            <a:graphicFrameLocks noGrp="1"/>
          </p:cNvGraphicFramePr>
          <p:nvPr>
            <p:extLst>
              <p:ext uri="{D42A27DB-BD31-4B8C-83A1-F6EECF244321}">
                <p14:modId xmlns:p14="http://schemas.microsoft.com/office/powerpoint/2010/main" val="925728427"/>
              </p:ext>
            </p:extLst>
          </p:nvPr>
        </p:nvGraphicFramePr>
        <p:xfrm>
          <a:off x="5637361" y="3505200"/>
          <a:ext cx="3125640" cy="2307139"/>
        </p:xfrm>
        <a:graphic>
          <a:graphicData uri="http://schemas.openxmlformats.org/drawingml/2006/table">
            <a:tbl>
              <a:tblPr firstRow="1" bandRow="1">
                <a:tableStyleId>{EB344D84-9AFB-497E-A393-DC336BA19D2E}</a:tableStyleId>
              </a:tblPr>
              <a:tblGrid>
                <a:gridCol w="3125640"/>
              </a:tblGrid>
              <a:tr h="533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0" dirty="0" err="1" smtClean="0"/>
                        <a:t>ENVO</a:t>
                      </a:r>
                      <a:r>
                        <a:rPr lang="en-US" sz="1400" i="1" dirty="0" err="1" smtClean="0"/>
                        <a:t>:marine</a:t>
                      </a:r>
                      <a:r>
                        <a:rPr lang="en-US" sz="1400" i="1" dirty="0" smtClean="0"/>
                        <a:t> neritic zone biome</a:t>
                      </a:r>
                    </a:p>
                  </a:txBody>
                  <a:tcPr>
                    <a:solidFill>
                      <a:srgbClr val="92D050"/>
                    </a:solidFill>
                  </a:tcPr>
                </a:tc>
              </a:tr>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GO:</a:t>
                      </a:r>
                      <a:r>
                        <a:rPr lang="en-US" sz="1400" i="1" dirty="0" err="1" smtClean="0"/>
                        <a:t>cysteine</a:t>
                      </a:r>
                      <a:r>
                        <a:rPr lang="en-US" sz="1400" i="1" dirty="0" smtClean="0"/>
                        <a:t> biosynthetic process from serine </a:t>
                      </a:r>
                      <a:r>
                        <a:rPr lang="en-US" sz="1400" dirty="0" smtClean="0"/>
                        <a:t>[GO_0006535]</a:t>
                      </a:r>
                    </a:p>
                  </a:txBody>
                  <a:tcPr>
                    <a:solidFill>
                      <a:schemeClr val="accent6"/>
                    </a:solidFill>
                  </a:tcPr>
                </a:tc>
              </a:tr>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GO:</a:t>
                      </a:r>
                      <a:r>
                        <a:rPr lang="en-US" sz="1400" i="1" dirty="0" err="1" smtClean="0"/>
                        <a:t>branched-chain</a:t>
                      </a:r>
                      <a:r>
                        <a:rPr lang="en-US" sz="1400" i="1" dirty="0" smtClean="0"/>
                        <a:t> amino acid biosynthetic process</a:t>
                      </a:r>
                      <a:r>
                        <a:rPr lang="en-US" sz="1400" dirty="0" smtClean="0"/>
                        <a:t> [GO_0009082]</a:t>
                      </a:r>
                    </a:p>
                  </a:txBody>
                  <a:tcPr>
                    <a:solidFill>
                      <a:schemeClr val="accent6"/>
                    </a:solidFill>
                  </a:tcPr>
                </a:tc>
              </a:tr>
              <a:tr h="737419">
                <a:tc>
                  <a:txBody>
                    <a:bodyPr/>
                    <a:lstStyle/>
                    <a:p>
                      <a:r>
                        <a:rPr lang="en-US" sz="1400" dirty="0" err="1" smtClean="0"/>
                        <a:t>GO:</a:t>
                      </a:r>
                      <a:r>
                        <a:rPr lang="en-US" sz="1400" i="1" dirty="0" err="1" smtClean="0"/>
                        <a:t>leucine</a:t>
                      </a:r>
                      <a:r>
                        <a:rPr lang="en-US" sz="1400" i="1" dirty="0" smtClean="0"/>
                        <a:t> biosynthetic process </a:t>
                      </a:r>
                      <a:r>
                        <a:rPr lang="en-US" sz="1400" dirty="0" smtClean="0"/>
                        <a:t>[GO_0009098]</a:t>
                      </a:r>
                      <a:endParaRPr lang="en-US" sz="1400" dirty="0"/>
                    </a:p>
                  </a:txBody>
                  <a:tcPr>
                    <a:solidFill>
                      <a:schemeClr val="accent6"/>
                    </a:solidFill>
                  </a:tcPr>
                </a:tc>
              </a:tr>
            </a:tbl>
          </a:graphicData>
        </a:graphic>
      </p:graphicFrame>
      <p:sp>
        <p:nvSpPr>
          <p:cNvPr id="15" name="Line 97"/>
          <p:cNvSpPr>
            <a:spLocks noChangeShapeType="1"/>
          </p:cNvSpPr>
          <p:nvPr/>
        </p:nvSpPr>
        <p:spPr bwMode="auto">
          <a:xfrm flipH="1">
            <a:off x="3657599" y="3657601"/>
            <a:ext cx="2057400" cy="76200"/>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811" y="4800600"/>
            <a:ext cx="2628900" cy="64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088777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2"/>
          <p:cNvSpPr txBox="1">
            <a:spLocks noChangeArrowheads="1"/>
          </p:cNvSpPr>
          <p:nvPr/>
        </p:nvSpPr>
        <p:spPr bwMode="auto">
          <a:xfrm>
            <a:off x="381000" y="6858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3200" dirty="0" smtClean="0">
              <a:solidFill>
                <a:srgbClr val="000000"/>
              </a:solidFill>
              <a:latin typeface="Times New Roman" pitchFamily="16" charset="0"/>
              <a:cs typeface="Times New Roman" pitchFamily="16" charset="0"/>
            </a:endParaRPr>
          </a:p>
          <a:p>
            <a:pPr algn="ctr" eaLnBrk="1"/>
            <a:r>
              <a:rPr lang="en-US" altLang="x-none" sz="4000" dirty="0" smtClean="0">
                <a:solidFill>
                  <a:srgbClr val="000000"/>
                </a:solidFill>
                <a:latin typeface="Times New Roman" pitchFamily="16" charset="0"/>
                <a:cs typeface="Times New Roman" pitchFamily="16" charset="0"/>
              </a:rPr>
              <a:t>Motivation: FA</a:t>
            </a:r>
            <a:r>
              <a:rPr lang="en-US" altLang="x-none" sz="4000" dirty="0" smtClean="0">
                <a:solidFill>
                  <a:schemeClr val="tx2">
                    <a:lumMod val="60000"/>
                    <a:lumOff val="40000"/>
                  </a:schemeClr>
                </a:solidFill>
                <a:latin typeface="Times New Roman" pitchFamily="16" charset="0"/>
                <a:cs typeface="Times New Roman" pitchFamily="16" charset="0"/>
              </a:rPr>
              <a:t>I</a:t>
            </a:r>
            <a:r>
              <a:rPr lang="en-US" altLang="x-none" sz="4000" dirty="0" smtClean="0">
                <a:solidFill>
                  <a:srgbClr val="000000"/>
                </a:solidFill>
                <a:latin typeface="Times New Roman" pitchFamily="16" charset="0"/>
                <a:cs typeface="Times New Roman" pitchFamily="16" charset="0"/>
              </a:rPr>
              <a:t>R data</a:t>
            </a:r>
            <a:endParaRPr lang="en-US" altLang="x-none" sz="3200" dirty="0" smtClean="0">
              <a:solidFill>
                <a:srgbClr val="000000"/>
              </a:solidFill>
              <a:latin typeface="Times New Roman" pitchFamily="16" charset="0"/>
              <a:cs typeface="Times New Roman" pitchFamily="16" charset="0"/>
            </a:endParaRPr>
          </a:p>
          <a:p>
            <a:pPr algn="ctr" eaLnBrk="1">
              <a:buClrTx/>
              <a:buFontTx/>
              <a:buNone/>
            </a:pPr>
            <a:endParaRPr lang="en-US" altLang="x-none" sz="3200" dirty="0">
              <a:solidFill>
                <a:srgbClr val="000000"/>
              </a:solidFill>
              <a:latin typeface="Times New Roman" pitchFamily="16" charset="0"/>
              <a:cs typeface="Times New Roman" pitchFamily="16" charset="0"/>
            </a:endParaRPr>
          </a:p>
        </p:txBody>
      </p:sp>
      <p:sp>
        <p:nvSpPr>
          <p:cNvPr id="8" name="Rectangle 7"/>
          <p:cNvSpPr/>
          <p:nvPr/>
        </p:nvSpPr>
        <p:spPr>
          <a:xfrm>
            <a:off x="113580" y="1741714"/>
            <a:ext cx="8763000" cy="4616648"/>
          </a:xfrm>
          <a:prstGeom prst="rect">
            <a:avLst/>
          </a:prstGeom>
        </p:spPr>
        <p:txBody>
          <a:bodyPr wrap="square">
            <a:spAutoFit/>
          </a:bodyPr>
          <a:lstStyle/>
          <a:p>
            <a:pPr marL="914400" lvl="1" indent="-457200">
              <a:buFont typeface="Arial" pitchFamily="34" charset="0"/>
              <a:buChar char="•"/>
            </a:pPr>
            <a:r>
              <a:rPr lang="en-GB" sz="2800" b="1" dirty="0" smtClean="0">
                <a:solidFill>
                  <a:schemeClr val="accent1"/>
                </a:solidFill>
                <a:latin typeface="Times New Roman" pitchFamily="18" charset="0"/>
                <a:cs typeface="Times New Roman" pitchFamily="18" charset="0"/>
              </a:rPr>
              <a:t>Interoperable</a:t>
            </a:r>
            <a:r>
              <a:rPr lang="en-GB" sz="2800" b="1" dirty="0" smtClean="0">
                <a:solidFill>
                  <a:schemeClr val="tx2">
                    <a:lumMod val="60000"/>
                    <a:lumOff val="40000"/>
                  </a:schemeClr>
                </a:solidFill>
                <a:latin typeface="Times New Roman" pitchFamily="18" charset="0"/>
                <a:cs typeface="Times New Roman" pitchFamily="18" charset="0"/>
              </a:rPr>
              <a:t> </a:t>
            </a:r>
            <a:r>
              <a:rPr lang="en-GB" sz="2800" b="1" dirty="0" smtClean="0">
                <a:latin typeface="Times New Roman" pitchFamily="18" charset="0"/>
                <a:cs typeface="Times New Roman" pitchFamily="18" charset="0"/>
              </a:rPr>
              <a:t>data</a:t>
            </a:r>
            <a:r>
              <a:rPr lang="en-GB" sz="2800" b="1" dirty="0" smtClean="0">
                <a:solidFill>
                  <a:prstClr val="black"/>
                </a:solidFill>
                <a:latin typeface="Times New Roman" pitchFamily="18" charset="0"/>
                <a:cs typeface="Times New Roman" pitchFamily="18" charset="0"/>
              </a:rPr>
              <a:t>:</a:t>
            </a:r>
            <a:endParaRPr lang="en-GB" sz="2800" dirty="0" smtClean="0">
              <a:solidFill>
                <a:prstClr val="black"/>
              </a:solidFill>
              <a:latin typeface="Times New Roman" pitchFamily="18" charset="0"/>
              <a:cs typeface="Times New Roman" pitchFamily="18" charset="0"/>
            </a:endParaRPr>
          </a:p>
          <a:p>
            <a:pPr lvl="1"/>
            <a:r>
              <a:rPr lang="en-GB" sz="2000" u="sng" dirty="0" smtClean="0">
                <a:solidFill>
                  <a:prstClr val="black"/>
                </a:solidFill>
                <a:latin typeface="Times New Roman" pitchFamily="18" charset="0"/>
                <a:cs typeface="Times New Roman" pitchFamily="18" charset="0"/>
              </a:rPr>
              <a:t>formal</a:t>
            </a:r>
            <a:r>
              <a:rPr lang="en-GB" sz="2000" u="sng" dirty="0">
                <a:solidFill>
                  <a:prstClr val="black"/>
                </a:solidFill>
                <a:latin typeface="Times New Roman" pitchFamily="18" charset="0"/>
                <a:cs typeface="Times New Roman" pitchFamily="18" charset="0"/>
              </a:rPr>
              <a:t>, accessible, shared, and broadly applicable </a:t>
            </a:r>
            <a:r>
              <a:rPr lang="en-GB" sz="2000" u="sng" dirty="0" smtClean="0">
                <a:solidFill>
                  <a:prstClr val="black"/>
                </a:solidFill>
                <a:latin typeface="Times New Roman" pitchFamily="18" charset="0"/>
                <a:cs typeface="Times New Roman" pitchFamily="18" charset="0"/>
              </a:rPr>
              <a:t>vocabularies</a:t>
            </a:r>
            <a:r>
              <a:rPr lang="en-GB" sz="2000" dirty="0">
                <a:solidFill>
                  <a:prstClr val="black"/>
                </a:solidFill>
                <a:latin typeface="Times New Roman" pitchFamily="18" charset="0"/>
                <a:cs typeface="Times New Roman" pitchFamily="18" charset="0"/>
              </a:rPr>
              <a:t> for knowledge </a:t>
            </a:r>
            <a:r>
              <a:rPr lang="en-GB" sz="2000" dirty="0" smtClean="0">
                <a:solidFill>
                  <a:prstClr val="black"/>
                </a:solidFill>
                <a:latin typeface="Times New Roman" pitchFamily="18" charset="0"/>
                <a:cs typeface="Times New Roman" pitchFamily="18" charset="0"/>
              </a:rPr>
              <a:t>representation</a:t>
            </a:r>
            <a:r>
              <a:rPr lang="en-GB" sz="1200" dirty="0">
                <a:solidFill>
                  <a:prstClr val="black"/>
                </a:solidFill>
                <a:latin typeface="Times New Roman" pitchFamily="18" charset="0"/>
                <a:cs typeface="Times New Roman" pitchFamily="18" charset="0"/>
              </a:rPr>
              <a:t/>
            </a:r>
            <a:br>
              <a:rPr lang="en-GB" sz="1200" dirty="0">
                <a:solidFill>
                  <a:prstClr val="black"/>
                </a:solidFill>
                <a:latin typeface="Times New Roman" pitchFamily="18" charset="0"/>
                <a:cs typeface="Times New Roman" pitchFamily="18" charset="0"/>
              </a:rPr>
            </a:br>
            <a:endParaRPr lang="en-GB" sz="1200" dirty="0" smtClean="0">
              <a:solidFill>
                <a:prstClr val="black"/>
              </a:solidFill>
              <a:latin typeface="Times New Roman" pitchFamily="18" charset="0"/>
              <a:cs typeface="Times New Roman" pitchFamily="18" charset="0"/>
            </a:endParaRPr>
          </a:p>
          <a:p>
            <a:pPr lvl="1"/>
            <a:endParaRPr lang="en-GB" sz="1200" dirty="0" smtClean="0">
              <a:solidFill>
                <a:prstClr val="black"/>
              </a:solidFill>
              <a:latin typeface="Times New Roman" pitchFamily="18" charset="0"/>
              <a:cs typeface="Times New Roman" pitchFamily="18" charset="0"/>
            </a:endParaRPr>
          </a:p>
          <a:p>
            <a:pPr lvl="1"/>
            <a:endParaRPr lang="en-GB" sz="1400" dirty="0">
              <a:solidFill>
                <a:prstClr val="black"/>
              </a:solidFill>
              <a:latin typeface="Times New Roman" pitchFamily="18" charset="0"/>
              <a:cs typeface="Times New Roman" pitchFamily="18" charset="0"/>
            </a:endParaRPr>
          </a:p>
          <a:p>
            <a:pPr marL="800100" lvl="1" indent="-342900">
              <a:buFont typeface="Arial" pitchFamily="34" charset="0"/>
              <a:buChar char="•"/>
            </a:pPr>
            <a:r>
              <a:rPr lang="en-US" sz="2800" dirty="0">
                <a:solidFill>
                  <a:prstClr val="black"/>
                </a:solidFill>
                <a:latin typeface="Times New Roman" pitchFamily="18" charset="0"/>
                <a:cs typeface="Times New Roman" pitchFamily="18" charset="0"/>
              </a:rPr>
              <a:t>Overcome barriers to </a:t>
            </a:r>
            <a:r>
              <a:rPr lang="en-US" sz="2800" dirty="0" smtClean="0">
                <a:solidFill>
                  <a:prstClr val="black"/>
                </a:solidFill>
                <a:latin typeface="Times New Roman" pitchFamily="18" charset="0"/>
                <a:cs typeface="Times New Roman" pitchFamily="18" charset="0"/>
              </a:rPr>
              <a:t>data discovery &amp; integration</a:t>
            </a:r>
            <a:endParaRPr lang="en-US" sz="2800" dirty="0">
              <a:solidFill>
                <a:prstClr val="black"/>
              </a:solidFill>
              <a:latin typeface="Times New Roman" pitchFamily="18" charset="0"/>
              <a:cs typeface="Times New Roman" pitchFamily="18" charset="0"/>
            </a:endParaRPr>
          </a:p>
          <a:p>
            <a:pPr lvl="1"/>
            <a:r>
              <a:rPr lang="en-US" sz="2000" dirty="0" smtClean="0">
                <a:solidFill>
                  <a:prstClr val="black"/>
                </a:solidFill>
                <a:latin typeface="Times New Roman" pitchFamily="18" charset="0"/>
                <a:cs typeface="Times New Roman" pitchFamily="18" charset="0"/>
              </a:rPr>
              <a:t>“Can </a:t>
            </a:r>
            <a:r>
              <a:rPr lang="en-US" sz="2000" dirty="0">
                <a:solidFill>
                  <a:prstClr val="black"/>
                </a:solidFill>
                <a:latin typeface="Times New Roman" pitchFamily="18" charset="0"/>
                <a:cs typeface="Times New Roman" pitchFamily="18" charset="0"/>
              </a:rPr>
              <a:t>we gather all </a:t>
            </a:r>
            <a:r>
              <a:rPr lang="en-US" sz="2000" dirty="0" err="1">
                <a:solidFill>
                  <a:prstClr val="black"/>
                </a:solidFill>
                <a:latin typeface="Times New Roman" pitchFamily="18" charset="0"/>
                <a:cs typeface="Times New Roman" pitchFamily="18" charset="0"/>
              </a:rPr>
              <a:t>metagenomes</a:t>
            </a:r>
            <a:r>
              <a:rPr lang="en-US" sz="2000" dirty="0">
                <a:solidFill>
                  <a:prstClr val="black"/>
                </a:solidFill>
                <a:latin typeface="Times New Roman" pitchFamily="18" charset="0"/>
                <a:cs typeface="Times New Roman" pitchFamily="18" charset="0"/>
              </a:rPr>
              <a:t> collected from </a:t>
            </a:r>
            <a:r>
              <a:rPr lang="en-US" sz="2000" dirty="0" smtClean="0">
                <a:solidFill>
                  <a:prstClr val="black"/>
                </a:solidFill>
                <a:latin typeface="Times New Roman" pitchFamily="18" charset="0"/>
                <a:cs typeface="Times New Roman" pitchFamily="18" charset="0"/>
              </a:rPr>
              <a:t>insects </a:t>
            </a:r>
            <a:r>
              <a:rPr lang="en-US" sz="2000" dirty="0">
                <a:solidFill>
                  <a:prstClr val="black"/>
                </a:solidFill>
                <a:latin typeface="Times New Roman" pitchFamily="18" charset="0"/>
                <a:cs typeface="Times New Roman" pitchFamily="18" charset="0"/>
              </a:rPr>
              <a:t>found in soil</a:t>
            </a:r>
            <a:r>
              <a:rPr lang="en-US" sz="2000" dirty="0" smtClean="0">
                <a:solidFill>
                  <a:prstClr val="black"/>
                </a:solidFill>
                <a:latin typeface="Times New Roman" pitchFamily="18" charset="0"/>
                <a:cs typeface="Times New Roman" pitchFamily="18" charset="0"/>
              </a:rPr>
              <a:t>?”</a:t>
            </a:r>
            <a:endParaRPr lang="en-GB" sz="2000" dirty="0" smtClean="0">
              <a:solidFill>
                <a:prstClr val="black"/>
              </a:solidFill>
              <a:latin typeface="Times New Roman" pitchFamily="18" charset="0"/>
              <a:cs typeface="Times New Roman" pitchFamily="18" charset="0"/>
            </a:endParaRPr>
          </a:p>
          <a:p>
            <a:pPr lvl="1"/>
            <a:endParaRPr lang="en-GB" sz="2400" dirty="0" smtClean="0">
              <a:solidFill>
                <a:prstClr val="black"/>
              </a:solidFill>
              <a:latin typeface="Times New Roman" pitchFamily="18" charset="0"/>
              <a:cs typeface="Times New Roman" pitchFamily="18" charset="0"/>
            </a:endParaRPr>
          </a:p>
          <a:p>
            <a:pPr lvl="1"/>
            <a:endParaRPr lang="en-GB" sz="2400" dirty="0">
              <a:solidFill>
                <a:prstClr val="black"/>
              </a:solidFill>
              <a:latin typeface="Times New Roman" pitchFamily="18" charset="0"/>
              <a:cs typeface="Times New Roman" pitchFamily="18" charset="0"/>
            </a:endParaRPr>
          </a:p>
          <a:p>
            <a:pPr marL="800100" lvl="1" indent="-342900">
              <a:buFont typeface="Arial" pitchFamily="34" charset="0"/>
              <a:buChar char="•"/>
            </a:pPr>
            <a:r>
              <a:rPr lang="en-GB" sz="2800" dirty="0" smtClean="0">
                <a:solidFill>
                  <a:prstClr val="black"/>
                </a:solidFill>
                <a:latin typeface="Times New Roman" pitchFamily="18" charset="0"/>
                <a:cs typeface="Times New Roman" pitchFamily="18" charset="0"/>
              </a:rPr>
              <a:t>Linking </a:t>
            </a:r>
            <a:r>
              <a:rPr lang="en-GB" sz="2800" dirty="0">
                <a:solidFill>
                  <a:prstClr val="black"/>
                </a:solidFill>
                <a:latin typeface="Times New Roman" pitchFamily="18" charset="0"/>
                <a:cs typeface="Times New Roman" pitchFamily="18" charset="0"/>
              </a:rPr>
              <a:t>phenotypes and </a:t>
            </a:r>
            <a:r>
              <a:rPr lang="en-GB" sz="2800" dirty="0" smtClean="0">
                <a:solidFill>
                  <a:prstClr val="black"/>
                </a:solidFill>
                <a:latin typeface="Times New Roman" pitchFamily="18" charset="0"/>
                <a:cs typeface="Times New Roman" pitchFamily="18" charset="0"/>
              </a:rPr>
              <a:t>environments:</a:t>
            </a:r>
          </a:p>
          <a:p>
            <a:pPr lvl="1"/>
            <a:r>
              <a:rPr lang="en-US" sz="2000" dirty="0" smtClean="0">
                <a:solidFill>
                  <a:prstClr val="black"/>
                </a:solidFill>
                <a:latin typeface="Times New Roman" pitchFamily="18" charset="0"/>
                <a:cs typeface="Times New Roman" pitchFamily="18" charset="0"/>
              </a:rPr>
              <a:t>“Which </a:t>
            </a:r>
            <a:r>
              <a:rPr lang="en-US" sz="2000" dirty="0">
                <a:solidFill>
                  <a:prstClr val="black"/>
                </a:solidFill>
                <a:latin typeface="Times New Roman" pitchFamily="18" charset="0"/>
                <a:cs typeface="Times New Roman" pitchFamily="18" charset="0"/>
              </a:rPr>
              <a:t>crop varieties are expected to do well in a particular location over the next century</a:t>
            </a:r>
            <a:r>
              <a:rPr lang="en-US" sz="2000" dirty="0" smtClean="0">
                <a:solidFill>
                  <a:prstClr val="black"/>
                </a:solidFill>
                <a:latin typeface="Times New Roman" pitchFamily="18" charset="0"/>
                <a:cs typeface="Times New Roman" pitchFamily="18" charset="0"/>
              </a:rPr>
              <a:t>?”</a:t>
            </a:r>
            <a:endParaRPr lang="en-GB" sz="2000" dirty="0">
              <a:solidFill>
                <a:prstClr val="black"/>
              </a:solidFill>
              <a:latin typeface="Times New Roman" pitchFamily="18" charset="0"/>
              <a:cs typeface="Times New Roman" pitchFamily="18" charset="0"/>
            </a:endParaRPr>
          </a:p>
          <a:p>
            <a:pPr lvl="1"/>
            <a:endParaRPr lang="en-GB" sz="2400" dirty="0">
              <a:solidFill>
                <a:prstClr val="black"/>
              </a:solidFill>
              <a:latin typeface="Times New Roman" pitchFamily="18" charset="0"/>
              <a:cs typeface="Times New Roman" pitchFamily="18" charset="0"/>
            </a:endParaRPr>
          </a:p>
        </p:txBody>
      </p:sp>
      <p:sp>
        <p:nvSpPr>
          <p:cNvPr id="9" name="TextBox 8"/>
          <p:cNvSpPr txBox="1"/>
          <p:nvPr/>
        </p:nvSpPr>
        <p:spPr>
          <a:xfrm>
            <a:off x="2589360" y="2831068"/>
            <a:ext cx="6553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Wilkinson et al. (2016</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Scientific </a:t>
            </a:r>
            <a:r>
              <a:rPr lang="en-US" i="1" dirty="0" smtClean="0">
                <a:latin typeface="Times New Roman" pitchFamily="18" charset="0"/>
                <a:cs typeface="Times New Roman" pitchFamily="18" charset="0"/>
              </a:rPr>
              <a:t>Data. </a:t>
            </a:r>
            <a:r>
              <a:rPr lang="en-US" b="1" i="1" dirty="0" smtClean="0">
                <a:latin typeface="Times New Roman" pitchFamily="18" charset="0"/>
                <a:cs typeface="Times New Roman" pitchFamily="18" charset="0"/>
              </a:rPr>
              <a:t>3</a:t>
            </a:r>
            <a:r>
              <a:rPr lang="en-US" i="1" dirty="0" smtClean="0">
                <a:latin typeface="Times New Roman" pitchFamily="18" charset="0"/>
                <a:cs typeface="Times New Roman" pitchFamily="18" charset="0"/>
              </a:rPr>
              <a:t>:160018.</a:t>
            </a:r>
            <a:endParaRPr lang="en-US" i="1" dirty="0">
              <a:latin typeface="Times New Roman" pitchFamily="18" charset="0"/>
              <a:cs typeface="Times New Roman" pitchFamily="18" charset="0"/>
            </a:endParaRPr>
          </a:p>
        </p:txBody>
      </p:sp>
      <p:sp>
        <p:nvSpPr>
          <p:cNvPr id="10" name="Text Box 3"/>
          <p:cNvSpPr txBox="1">
            <a:spLocks noChangeArrowheads="1"/>
          </p:cNvSpPr>
          <p:nvPr/>
        </p:nvSpPr>
        <p:spPr bwMode="auto">
          <a:xfrm>
            <a:off x="2667000" y="4343400"/>
            <a:ext cx="43787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de-DE" dirty="0">
                <a:latin typeface="Times New Roman" pitchFamily="18" charset="0"/>
                <a:cs typeface="Times New Roman" pitchFamily="18" charset="0"/>
              </a:rPr>
              <a:t>Walls et al. (2014) </a:t>
            </a:r>
            <a:r>
              <a:rPr lang="en-GB" altLang="de-DE" i="1" dirty="0" err="1">
                <a:latin typeface="Times New Roman" pitchFamily="18" charset="0"/>
                <a:cs typeface="Times New Roman" pitchFamily="18" charset="0"/>
              </a:rPr>
              <a:t>PLoS</a:t>
            </a:r>
            <a:r>
              <a:rPr lang="en-GB" altLang="de-DE" i="1" dirty="0">
                <a:latin typeface="Times New Roman" pitchFamily="18" charset="0"/>
                <a:cs typeface="Times New Roman" pitchFamily="18" charset="0"/>
              </a:rPr>
              <a:t> ONE</a:t>
            </a:r>
            <a:r>
              <a:rPr lang="en-GB" altLang="de-DE" dirty="0">
                <a:latin typeface="Times New Roman" pitchFamily="18" charset="0"/>
                <a:cs typeface="Times New Roman" pitchFamily="18" charset="0"/>
              </a:rPr>
              <a:t>. </a:t>
            </a:r>
            <a:r>
              <a:rPr lang="en-GB" altLang="de-DE" b="1" dirty="0">
                <a:latin typeface="Times New Roman" pitchFamily="18" charset="0"/>
                <a:cs typeface="Times New Roman" pitchFamily="18" charset="0"/>
              </a:rPr>
              <a:t>9</a:t>
            </a:r>
            <a:r>
              <a:rPr lang="en-GB" altLang="de-DE" dirty="0">
                <a:latin typeface="Times New Roman" pitchFamily="18" charset="0"/>
                <a:cs typeface="Times New Roman" pitchFamily="18" charset="0"/>
              </a:rPr>
              <a:t>(3): e89606. </a:t>
            </a:r>
          </a:p>
        </p:txBody>
      </p:sp>
      <p:sp>
        <p:nvSpPr>
          <p:cNvPr id="11" name="Rectangle 10"/>
          <p:cNvSpPr/>
          <p:nvPr/>
        </p:nvSpPr>
        <p:spPr>
          <a:xfrm>
            <a:off x="2743200" y="5867400"/>
            <a:ext cx="3555589" cy="369332"/>
          </a:xfrm>
          <a:prstGeom prst="rect">
            <a:avLst/>
          </a:prstGeom>
        </p:spPr>
        <p:txBody>
          <a:bodyPr wrap="none">
            <a:spAutoFit/>
          </a:bodyPr>
          <a:lstStyle/>
          <a:p>
            <a:r>
              <a:rPr lang="en-US" dirty="0" err="1" smtClean="0">
                <a:latin typeface="Times New Roman" pitchFamily="18" charset="0"/>
                <a:cs typeface="Times New Roman" pitchFamily="18" charset="0"/>
              </a:rPr>
              <a:t>Thessen</a:t>
            </a:r>
            <a:r>
              <a:rPr lang="en-US" dirty="0" smtClean="0">
                <a:latin typeface="Times New Roman" pitchFamily="18" charset="0"/>
                <a:cs typeface="Times New Roman" pitchFamily="18" charset="0"/>
              </a:rPr>
              <a:t> et al. </a:t>
            </a:r>
            <a:r>
              <a:rPr lang="en-US" dirty="0">
                <a:latin typeface="Times New Roman" pitchFamily="18" charset="0"/>
                <a:cs typeface="Times New Roman" pitchFamily="18" charset="0"/>
              </a:rPr>
              <a:t>(2015) </a:t>
            </a:r>
            <a:r>
              <a:rPr lang="en-US" dirty="0" err="1" smtClean="0">
                <a:latin typeface="Times New Roman" pitchFamily="18" charset="0"/>
                <a:cs typeface="Times New Roman" pitchFamily="18" charset="0"/>
              </a:rPr>
              <a:t>PeerJ</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3</a:t>
            </a:r>
            <a:r>
              <a:rPr lang="en-US" dirty="0">
                <a:latin typeface="Times New Roman" pitchFamily="18" charset="0"/>
                <a:cs typeface="Times New Roman" pitchFamily="18" charset="0"/>
              </a:rPr>
              <a:t>:e1470</a:t>
            </a:r>
          </a:p>
        </p:txBody>
      </p:sp>
      <p:sp>
        <p:nvSpPr>
          <p:cNvPr id="12"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5</a:t>
            </a:fld>
            <a:endParaRPr lang="en-US" dirty="0">
              <a:solidFill>
                <a:schemeClr val="tx1"/>
              </a:solidFill>
            </a:endParaRP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546872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2451"/>
            <a:ext cx="5616175" cy="4252912"/>
          </a:xfrm>
          <a:prstGeom prst="rect">
            <a:avLst/>
          </a:prstGeom>
        </p:spPr>
      </p:pic>
      <p:pic>
        <p:nvPicPr>
          <p:cNvPr id="8"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198120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
          <p:cNvSpPr>
            <a:spLocks noChangeArrowheads="1"/>
          </p:cNvSpPr>
          <p:nvPr/>
        </p:nvSpPr>
        <p:spPr bwMode="auto">
          <a:xfrm>
            <a:off x="7467600" y="1500213"/>
            <a:ext cx="1616516" cy="1041688"/>
          </a:xfrm>
          <a:prstGeom prst="cloudCallout">
            <a:avLst>
              <a:gd name="adj1" fmla="val -74397"/>
              <a:gd name="adj2" fmla="val 1823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30104" y="733114"/>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000" dirty="0" smtClean="0">
              <a:solidFill>
                <a:srgbClr val="000000"/>
              </a:solidFill>
              <a:latin typeface="Times New Roman" pitchFamily="16" charset="0"/>
              <a:cs typeface="Times New Roman" pitchFamily="16" charset="0"/>
            </a:endParaRPr>
          </a:p>
          <a:p>
            <a:pPr algn="ctr" eaLnBrk="1"/>
            <a:r>
              <a:rPr lang="en-US" altLang="x-none" sz="2800" dirty="0">
                <a:solidFill>
                  <a:srgbClr val="000000"/>
                </a:solidFill>
                <a:latin typeface="Times New Roman" pitchFamily="16" charset="0"/>
                <a:cs typeface="Times New Roman" pitchFamily="16" charset="0"/>
              </a:rPr>
              <a:t>Q3) </a:t>
            </a:r>
            <a:r>
              <a:rPr lang="en-US" altLang="x-none" sz="2800" dirty="0" smtClean="0">
                <a:solidFill>
                  <a:srgbClr val="000000"/>
                </a:solidFill>
                <a:latin typeface="Times New Roman" pitchFamily="16" charset="0"/>
                <a:cs typeface="Times New Roman" pitchFamily="16" charset="0"/>
              </a:rPr>
              <a:t>“What </a:t>
            </a:r>
            <a:r>
              <a:rPr lang="en-US" altLang="x-none" sz="2800" dirty="0">
                <a:solidFill>
                  <a:schemeClr val="accent6">
                    <a:lumMod val="75000"/>
                  </a:schemeClr>
                </a:solidFill>
                <a:latin typeface="Times New Roman" pitchFamily="16" charset="0"/>
                <a:cs typeface="Times New Roman" pitchFamily="16" charset="0"/>
              </a:rPr>
              <a:t>cellular amino acid biosynthetic processes </a:t>
            </a:r>
            <a:r>
              <a:rPr lang="en-US" altLang="x-none" sz="2800" dirty="0">
                <a:solidFill>
                  <a:srgbClr val="000000"/>
                </a:solidFill>
                <a:latin typeface="Times New Roman" pitchFamily="16" charset="0"/>
                <a:cs typeface="Times New Roman" pitchFamily="16" charset="0"/>
              </a:rPr>
              <a:t>differentiate </a:t>
            </a:r>
            <a:r>
              <a:rPr lang="en-US" altLang="x-none" sz="2800" dirty="0">
                <a:solidFill>
                  <a:srgbClr val="00B050"/>
                </a:solidFill>
                <a:latin typeface="Times New Roman" pitchFamily="16" charset="0"/>
                <a:cs typeface="Times New Roman" pitchFamily="16" charset="0"/>
              </a:rPr>
              <a:t>marine benthic biomes</a:t>
            </a:r>
            <a:r>
              <a:rPr lang="en-US" altLang="x-none" sz="2800" dirty="0" smtClean="0">
                <a:solidFill>
                  <a:srgbClr val="000000"/>
                </a:solidFill>
                <a:latin typeface="Times New Roman" pitchFamily="16" charset="0"/>
                <a:cs typeface="Times New Roman" pitchFamily="16" charset="0"/>
              </a:rPr>
              <a:t>?”</a:t>
            </a:r>
            <a:endParaRPr lang="en-US" altLang="x-none" sz="2800" dirty="0">
              <a:solidFill>
                <a:srgbClr val="000000"/>
              </a:solidFill>
              <a:latin typeface="Times New Roman" pitchFamily="16" charset="0"/>
              <a:cs typeface="Times New Roman" pitchFamily="16" charset="0"/>
            </a:endParaRPr>
          </a:p>
          <a:p>
            <a:pPr algn="ctr" eaLnBrk="1"/>
            <a:endParaRPr lang="en-US" altLang="x-none" sz="2000" dirty="0" smtClean="0">
              <a:solidFill>
                <a:srgbClr val="000000"/>
              </a:solidFill>
              <a:latin typeface="Times New Roman" pitchFamily="16" charset="0"/>
              <a:cs typeface="Times New Roman" pitchFamily="16" charset="0"/>
            </a:endParaRPr>
          </a:p>
          <a:p>
            <a:pPr algn="ctr" eaLnBrk="1">
              <a:buClrTx/>
              <a:buFontTx/>
              <a:buNone/>
            </a:pPr>
            <a:endParaRPr lang="en-US" altLang="x-none" sz="20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50</a:t>
            </a:fld>
            <a:endParaRPr lang="en-US" dirty="0">
              <a:solidFill>
                <a:schemeClr val="tx1"/>
              </a:solidFill>
            </a:endParaRPr>
          </a:p>
        </p:txBody>
      </p:sp>
      <p:sp>
        <p:nvSpPr>
          <p:cNvPr id="9" name="TextBox 8"/>
          <p:cNvSpPr txBox="1"/>
          <p:nvPr/>
        </p:nvSpPr>
        <p:spPr>
          <a:xfrm>
            <a:off x="5105400" y="1411457"/>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0" name="Right Arrow 9"/>
          <p:cNvSpPr/>
          <p:nvPr/>
        </p:nvSpPr>
        <p:spPr>
          <a:xfrm rot="1355918">
            <a:off x="5566422" y="2037306"/>
            <a:ext cx="659351" cy="22579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94760" y="1739794"/>
            <a:ext cx="1274506" cy="56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Table 14"/>
          <p:cNvGraphicFramePr>
            <a:graphicFrameLocks noGrp="1"/>
          </p:cNvGraphicFramePr>
          <p:nvPr>
            <p:extLst>
              <p:ext uri="{D42A27DB-BD31-4B8C-83A1-F6EECF244321}">
                <p14:modId xmlns:p14="http://schemas.microsoft.com/office/powerpoint/2010/main" val="1129126065"/>
              </p:ext>
            </p:extLst>
          </p:nvPr>
        </p:nvGraphicFramePr>
        <p:xfrm>
          <a:off x="5637361" y="3505200"/>
          <a:ext cx="3125640" cy="2291899"/>
        </p:xfrm>
        <a:graphic>
          <a:graphicData uri="http://schemas.openxmlformats.org/drawingml/2006/table">
            <a:tbl>
              <a:tblPr firstRow="1" bandRow="1">
                <a:tableStyleId>{EB344D84-9AFB-497E-A393-DC336BA19D2E}</a:tableStyleId>
              </a:tblPr>
              <a:tblGrid>
                <a:gridCol w="3125640"/>
              </a:tblGrid>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ENVO: marine abyssal zone biome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ENVO: marine </a:t>
                      </a:r>
                      <a:r>
                        <a:rPr lang="en-US" sz="1400" dirty="0" err="1" smtClean="0"/>
                        <a:t>bathyal</a:t>
                      </a:r>
                      <a:r>
                        <a:rPr lang="en-US" sz="1400" dirty="0" smtClean="0"/>
                        <a:t> zone biome</a:t>
                      </a:r>
                    </a:p>
                  </a:txBody>
                  <a:tcPr>
                    <a:solidFill>
                      <a:srgbClr val="00B050"/>
                    </a:solidFill>
                  </a:tcPr>
                </a:tc>
              </a:tr>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GO:</a:t>
                      </a:r>
                      <a:r>
                        <a:rPr lang="en-US" sz="1400" i="1" dirty="0" err="1" smtClean="0"/>
                        <a:t>lysine</a:t>
                      </a:r>
                      <a:r>
                        <a:rPr lang="en-US" sz="1400" i="1" dirty="0" smtClean="0"/>
                        <a:t> biosynthetic process via </a:t>
                      </a:r>
                      <a:r>
                        <a:rPr lang="en-US" sz="1400" i="1" dirty="0" err="1" smtClean="0"/>
                        <a:t>diaminopimelate</a:t>
                      </a:r>
                      <a:r>
                        <a:rPr lang="en-US" sz="1400" dirty="0" smtClean="0"/>
                        <a:t> [GO_0009089]</a:t>
                      </a:r>
                    </a:p>
                  </a:txBody>
                  <a:tcPr>
                    <a:solidFill>
                      <a:schemeClr val="accent6"/>
                    </a:solidFill>
                  </a:tcPr>
                </a:tc>
              </a:tr>
              <a:tr h="516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GO:</a:t>
                      </a:r>
                      <a:r>
                        <a:rPr lang="en-US" sz="1400" i="1" dirty="0" err="1" smtClean="0"/>
                        <a:t>glutamate</a:t>
                      </a:r>
                      <a:r>
                        <a:rPr lang="en-US" sz="1400" i="1" dirty="0" smtClean="0"/>
                        <a:t> biosynthetic process</a:t>
                      </a:r>
                      <a:r>
                        <a:rPr lang="en-US" sz="1400" dirty="0" smtClean="0"/>
                        <a:t> [GO_0006537]</a:t>
                      </a:r>
                    </a:p>
                  </a:txBody>
                  <a:tcPr>
                    <a:solidFill>
                      <a:schemeClr val="accent6"/>
                    </a:solidFill>
                  </a:tcPr>
                </a:tc>
              </a:tr>
              <a:tr h="737419">
                <a:tc>
                  <a:txBody>
                    <a:bodyPr/>
                    <a:lstStyle/>
                    <a:p>
                      <a:r>
                        <a:rPr lang="en-US" sz="1400" dirty="0" err="1" smtClean="0"/>
                        <a:t>GO:</a:t>
                      </a:r>
                      <a:r>
                        <a:rPr lang="en-US" sz="1400" i="1" dirty="0" err="1" smtClean="0"/>
                        <a:t>glycine</a:t>
                      </a:r>
                      <a:r>
                        <a:rPr lang="en-US" sz="1400" i="1" dirty="0" smtClean="0"/>
                        <a:t> biosynthetic process </a:t>
                      </a:r>
                      <a:r>
                        <a:rPr lang="en-US" sz="1400" dirty="0" smtClean="0"/>
                        <a:t>[GO_0006545]</a:t>
                      </a:r>
                      <a:endParaRPr lang="en-US" sz="1400" dirty="0"/>
                    </a:p>
                  </a:txBody>
                  <a:tcPr>
                    <a:solidFill>
                      <a:schemeClr val="accent6"/>
                    </a:solidFill>
                  </a:tcPr>
                </a:tc>
              </a:tr>
            </a:tbl>
          </a:graphicData>
        </a:graphic>
      </p:graphicFrame>
      <p:sp>
        <p:nvSpPr>
          <p:cNvPr id="16" name="Line 97"/>
          <p:cNvSpPr>
            <a:spLocks noChangeShapeType="1"/>
          </p:cNvSpPr>
          <p:nvPr/>
        </p:nvSpPr>
        <p:spPr bwMode="auto">
          <a:xfrm flipH="1">
            <a:off x="1447799" y="3657600"/>
            <a:ext cx="4267199" cy="7619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811" y="4800600"/>
            <a:ext cx="2628900" cy="64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5951359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84081" y="3983824"/>
            <a:ext cx="1086115" cy="1790958"/>
            <a:chOff x="1607587" y="5216906"/>
            <a:chExt cx="751482" cy="1224136"/>
          </a:xfrm>
        </p:grpSpPr>
        <p:grpSp>
          <p:nvGrpSpPr>
            <p:cNvPr id="20" name="Group 19"/>
            <p:cNvGrpSpPr/>
            <p:nvPr/>
          </p:nvGrpSpPr>
          <p:grpSpPr>
            <a:xfrm>
              <a:off x="1607587" y="5216906"/>
              <a:ext cx="751482" cy="1224136"/>
              <a:chOff x="4292387" y="3314497"/>
              <a:chExt cx="751482" cy="1224136"/>
            </a:xfrm>
          </p:grpSpPr>
          <p:grpSp>
            <p:nvGrpSpPr>
              <p:cNvPr id="22" name="Group 21"/>
              <p:cNvGrpSpPr/>
              <p:nvPr/>
            </p:nvGrpSpPr>
            <p:grpSpPr>
              <a:xfrm>
                <a:off x="4395797" y="3314497"/>
                <a:ext cx="648072" cy="1224136"/>
                <a:chOff x="1223628" y="4293096"/>
                <a:chExt cx="648072" cy="1224136"/>
              </a:xfrm>
            </p:grpSpPr>
            <p:sp>
              <p:nvSpPr>
                <p:cNvPr id="24" name="Flowchart: Delay 23"/>
                <p:cNvSpPr/>
                <p:nvPr/>
              </p:nvSpPr>
              <p:spPr>
                <a:xfrm rot="16200000">
                  <a:off x="1259632" y="4941168"/>
                  <a:ext cx="576064" cy="576064"/>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25" name="Flowchart: Connector 2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6" name="Flowchart: Delay 25"/>
                <p:cNvSpPr/>
                <p:nvPr/>
              </p:nvSpPr>
              <p:spPr>
                <a:xfrm rot="5400000">
                  <a:off x="1610245" y="5108038"/>
                  <a:ext cx="144316" cy="174623"/>
                </a:xfrm>
                <a:prstGeom prst="flowChartDelay">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pic>
            <p:nvPicPr>
              <p:cNvPr id="23" name="Picture 5" descr="C:\Users\pbuttigi\AppData\Local\Microsoft\Windows\Temporary Internet Files\Content.IE5\63JDIP6A\sample-147365_6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2387" y="3968604"/>
                <a:ext cx="198976" cy="3979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 name="Straight Connector 20"/>
            <p:cNvCxnSpPr>
              <a:stCxn id="2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69045">
            <a:off x="4004374" y="4934931"/>
            <a:ext cx="2584463" cy="143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3"/>
          <p:cNvSpPr>
            <a:spLocks noChangeArrowheads="1"/>
          </p:cNvSpPr>
          <p:nvPr/>
        </p:nvSpPr>
        <p:spPr bwMode="auto">
          <a:xfrm>
            <a:off x="685800" y="1092803"/>
            <a:ext cx="7389620" cy="2891021"/>
          </a:xfrm>
          <a:prstGeom prst="cloudCallout">
            <a:avLst>
              <a:gd name="adj1" fmla="val -39762"/>
              <a:gd name="adj2" fmla="val 62699"/>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1066800" y="1344111"/>
            <a:ext cx="6582942" cy="1983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3200" dirty="0">
                <a:solidFill>
                  <a:srgbClr val="000000"/>
                </a:solidFill>
                <a:latin typeface="Times New Roman" pitchFamily="16" charset="0"/>
                <a:cs typeface="Times New Roman" pitchFamily="16" charset="0"/>
              </a:rPr>
              <a:t>Q4) “What </a:t>
            </a:r>
            <a:r>
              <a:rPr lang="en-US" altLang="x-none" sz="3200" dirty="0">
                <a:solidFill>
                  <a:schemeClr val="accent6">
                    <a:lumMod val="75000"/>
                  </a:schemeClr>
                </a:solidFill>
                <a:latin typeface="Times New Roman" pitchFamily="16" charset="0"/>
                <a:cs typeface="Times New Roman" pitchFamily="16" charset="0"/>
              </a:rPr>
              <a:t>serine family amino acid biosynthetic processes </a:t>
            </a:r>
            <a:r>
              <a:rPr lang="en-US" altLang="x-none" sz="3200" dirty="0">
                <a:solidFill>
                  <a:srgbClr val="000000"/>
                </a:solidFill>
                <a:latin typeface="Times New Roman" pitchFamily="16" charset="0"/>
                <a:cs typeface="Times New Roman" pitchFamily="16" charset="0"/>
              </a:rPr>
              <a:t>differentiate </a:t>
            </a:r>
            <a:r>
              <a:rPr lang="en-US" altLang="x-none" sz="3200" dirty="0">
                <a:solidFill>
                  <a:srgbClr val="00B050"/>
                </a:solidFill>
                <a:latin typeface="Times New Roman" pitchFamily="16" charset="0"/>
                <a:cs typeface="Times New Roman" pitchFamily="16" charset="0"/>
              </a:rPr>
              <a:t>marine benthic biomes</a:t>
            </a:r>
            <a:r>
              <a:rPr lang="en-US" altLang="x-none" sz="3200" dirty="0">
                <a:solidFill>
                  <a:srgbClr val="000000"/>
                </a:solidFill>
                <a:latin typeface="Times New Roman" pitchFamily="16" charset="0"/>
                <a:cs typeface="Times New Roman" pitchFamily="16" charset="0"/>
              </a:rPr>
              <a:t>?”</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51</a:t>
            </a:fld>
            <a:endParaRPr lang="en-US" dirty="0">
              <a:solidFill>
                <a:schemeClr val="tx1"/>
              </a:solidFill>
            </a:endParaRPr>
          </a:p>
        </p:txBody>
      </p:sp>
      <p:pic>
        <p:nvPicPr>
          <p:cNvPr id="15" name="Picture 4" descr="C:\Users\pbuttigi\AppData\Local\Microsoft\Windows\Temporary Internet Files\Content.IE5\XX6JAFDU\137381189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6600" y="3278520"/>
            <a:ext cx="988820" cy="133174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280042" y="2819400"/>
            <a:ext cx="446693" cy="1015663"/>
          </a:xfrm>
          <a:prstGeom prst="rect">
            <a:avLst/>
          </a:prstGeom>
          <a:noFill/>
        </p:spPr>
        <p:txBody>
          <a:bodyPr wrap="square" rtlCol="0">
            <a:spAutoFit/>
          </a:bodyPr>
          <a:lstStyle/>
          <a:p>
            <a:r>
              <a:rPr lang="en-US" sz="60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8" name="Right Arrow 17"/>
          <p:cNvSpPr/>
          <p:nvPr/>
        </p:nvSpPr>
        <p:spPr>
          <a:xfrm rot="686213">
            <a:off x="5968576" y="3649406"/>
            <a:ext cx="1020584" cy="37131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r="23494"/>
          <a:stretch>
            <a:fillRect/>
          </a:stretch>
        </p:blipFill>
        <p:spPr bwMode="auto">
          <a:xfrm>
            <a:off x="2926270" y="3478233"/>
            <a:ext cx="731330" cy="48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58000" y="1066800"/>
            <a:ext cx="2193084" cy="333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Line 97"/>
          <p:cNvSpPr>
            <a:spLocks noChangeShapeType="1"/>
          </p:cNvSpPr>
          <p:nvPr/>
        </p:nvSpPr>
        <p:spPr bwMode="auto">
          <a:xfrm flipV="1">
            <a:off x="3200400" y="3000333"/>
            <a:ext cx="161442" cy="536513"/>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Line 97"/>
          <p:cNvSpPr>
            <a:spLocks noChangeShapeType="1"/>
          </p:cNvSpPr>
          <p:nvPr/>
        </p:nvSpPr>
        <p:spPr bwMode="auto">
          <a:xfrm flipH="1">
            <a:off x="4952999" y="1233339"/>
            <a:ext cx="1904998" cy="44306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 name="Line 97"/>
          <p:cNvSpPr>
            <a:spLocks noChangeShapeType="1"/>
          </p:cNvSpPr>
          <p:nvPr/>
        </p:nvSpPr>
        <p:spPr bwMode="auto">
          <a:xfrm flipH="1">
            <a:off x="6280042" y="4417522"/>
            <a:ext cx="806558" cy="1297477"/>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 name="Line 97"/>
          <p:cNvSpPr>
            <a:spLocks noChangeShapeType="1"/>
          </p:cNvSpPr>
          <p:nvPr/>
        </p:nvSpPr>
        <p:spPr bwMode="auto">
          <a:xfrm flipH="1">
            <a:off x="4419600" y="4343400"/>
            <a:ext cx="2667000" cy="979021"/>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3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278828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00" y="2057399"/>
            <a:ext cx="5715000" cy="4648905"/>
            <a:chOff x="64144" y="1739794"/>
            <a:chExt cx="5063027" cy="4625689"/>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4" y="1739794"/>
              <a:ext cx="5063027" cy="4625689"/>
            </a:xfrm>
            <a:prstGeom prst="rect">
              <a:avLst/>
            </a:prstGeom>
          </p:spPr>
        </p:pic>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71" y="4876800"/>
              <a:ext cx="2628900" cy="64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 name="Picture 4" descr="C:\Users\pbuttigi\AppData\Local\Microsoft\Windows\Temporary Internet Files\Content.IE5\XX6JAFDU\137381189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3843" y="1752601"/>
            <a:ext cx="7921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
          <p:cNvSpPr>
            <a:spLocks noChangeArrowheads="1"/>
          </p:cNvSpPr>
          <p:nvPr/>
        </p:nvSpPr>
        <p:spPr bwMode="auto">
          <a:xfrm>
            <a:off x="7467600" y="1371600"/>
            <a:ext cx="1616516" cy="1041688"/>
          </a:xfrm>
          <a:prstGeom prst="cloudCallout">
            <a:avLst>
              <a:gd name="adj1" fmla="val -74397"/>
              <a:gd name="adj2" fmla="val 1823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64144" y="733114"/>
            <a:ext cx="859412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000" dirty="0" smtClean="0">
              <a:solidFill>
                <a:srgbClr val="000000"/>
              </a:solidFill>
              <a:latin typeface="Times New Roman" pitchFamily="16" charset="0"/>
              <a:cs typeface="Times New Roman" pitchFamily="16" charset="0"/>
            </a:endParaRPr>
          </a:p>
          <a:p>
            <a:pPr algn="ctr" eaLnBrk="1"/>
            <a:r>
              <a:rPr lang="en-US" altLang="x-none" sz="2800" dirty="0">
                <a:solidFill>
                  <a:srgbClr val="000000"/>
                </a:solidFill>
                <a:latin typeface="Times New Roman" pitchFamily="16" charset="0"/>
                <a:cs typeface="Times New Roman" pitchFamily="16" charset="0"/>
              </a:rPr>
              <a:t>Q4) “What </a:t>
            </a:r>
            <a:r>
              <a:rPr lang="en-US" altLang="x-none" sz="2800" dirty="0">
                <a:solidFill>
                  <a:schemeClr val="accent6">
                    <a:lumMod val="75000"/>
                  </a:schemeClr>
                </a:solidFill>
                <a:latin typeface="Times New Roman" pitchFamily="16" charset="0"/>
                <a:cs typeface="Times New Roman" pitchFamily="16" charset="0"/>
              </a:rPr>
              <a:t>serine family amino acid biosynthetic processes </a:t>
            </a:r>
            <a:r>
              <a:rPr lang="en-US" altLang="x-none" sz="2800" dirty="0">
                <a:solidFill>
                  <a:srgbClr val="000000"/>
                </a:solidFill>
                <a:latin typeface="Times New Roman" pitchFamily="16" charset="0"/>
                <a:cs typeface="Times New Roman" pitchFamily="16" charset="0"/>
              </a:rPr>
              <a:t>differentiate </a:t>
            </a:r>
            <a:r>
              <a:rPr lang="en-US" altLang="x-none" sz="2800" dirty="0">
                <a:solidFill>
                  <a:srgbClr val="00B050"/>
                </a:solidFill>
                <a:latin typeface="Times New Roman" pitchFamily="16" charset="0"/>
                <a:cs typeface="Times New Roman" pitchFamily="16" charset="0"/>
              </a:rPr>
              <a:t>marine benthic biomes</a:t>
            </a:r>
            <a:r>
              <a:rPr lang="en-US" altLang="x-none" sz="2800" dirty="0">
                <a:solidFill>
                  <a:srgbClr val="000000"/>
                </a:solidFill>
                <a:latin typeface="Times New Roman" pitchFamily="16" charset="0"/>
                <a:cs typeface="Times New Roman" pitchFamily="16" charset="0"/>
              </a:rPr>
              <a:t>?”</a:t>
            </a:r>
          </a:p>
          <a:p>
            <a:pPr algn="ctr" eaLnBrk="1"/>
            <a:endParaRPr lang="en-US" altLang="x-none" sz="2000" dirty="0" smtClean="0">
              <a:solidFill>
                <a:srgbClr val="000000"/>
              </a:solidFill>
              <a:latin typeface="Times New Roman" pitchFamily="16" charset="0"/>
              <a:cs typeface="Times New Roman" pitchFamily="16" charset="0"/>
            </a:endParaRPr>
          </a:p>
          <a:p>
            <a:pPr algn="ctr" eaLnBrk="1">
              <a:buClrTx/>
              <a:buFontTx/>
              <a:buNone/>
            </a:pPr>
            <a:endParaRPr lang="en-US" altLang="x-none" sz="20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52</a:t>
            </a:fld>
            <a:endParaRPr lang="en-US" dirty="0">
              <a:solidFill>
                <a:schemeClr val="tx1"/>
              </a:solidFill>
            </a:endParaRPr>
          </a:p>
        </p:txBody>
      </p:sp>
      <p:sp>
        <p:nvSpPr>
          <p:cNvPr id="9" name="TextBox 8"/>
          <p:cNvSpPr txBox="1"/>
          <p:nvPr/>
        </p:nvSpPr>
        <p:spPr>
          <a:xfrm>
            <a:off x="5105400" y="1411457"/>
            <a:ext cx="446693" cy="830997"/>
          </a:xfrm>
          <a:prstGeom prst="rect">
            <a:avLst/>
          </a:prstGeom>
          <a:noFill/>
        </p:spPr>
        <p:txBody>
          <a:bodyPr wrap="square" rtlCol="0">
            <a:spAutoFit/>
          </a:bodyPr>
          <a:lstStyle/>
          <a:p>
            <a:r>
              <a:rPr lang="en-US" sz="48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0" name="Right Arrow 9"/>
          <p:cNvSpPr/>
          <p:nvPr/>
        </p:nvSpPr>
        <p:spPr>
          <a:xfrm rot="1355918">
            <a:off x="5566422" y="1829900"/>
            <a:ext cx="659351" cy="22579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4760" y="1611181"/>
            <a:ext cx="1274506" cy="56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639893" y="3429000"/>
            <a:ext cx="2199307" cy="369332"/>
          </a:xfrm>
          <a:prstGeom prst="rect">
            <a:avLst/>
          </a:prstGeom>
          <a:noFill/>
        </p:spPr>
        <p:txBody>
          <a:bodyPr wrap="square" rtlCol="0">
            <a:spAutoFit/>
          </a:bodyPr>
          <a:lstStyle/>
          <a:p>
            <a:endParaRPr lang="en-US" dirty="0"/>
          </a:p>
        </p:txBody>
      </p:sp>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359425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00" y="2057399"/>
            <a:ext cx="5715000" cy="4648905"/>
            <a:chOff x="64144" y="1739794"/>
            <a:chExt cx="5063027" cy="4625689"/>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4" y="1739794"/>
              <a:ext cx="5063027" cy="4625689"/>
            </a:xfrm>
            <a:prstGeom prst="rect">
              <a:avLst/>
            </a:prstGeom>
          </p:spPr>
        </p:pic>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71" y="4876800"/>
              <a:ext cx="2628900" cy="64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 name="Picture 4" descr="C:\Users\pbuttigi\AppData\Local\Microsoft\Windows\Temporary Internet Files\Content.IE5\XX6JAFDU\137381189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3843" y="1752601"/>
            <a:ext cx="7921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
          <p:cNvSpPr>
            <a:spLocks noChangeArrowheads="1"/>
          </p:cNvSpPr>
          <p:nvPr/>
        </p:nvSpPr>
        <p:spPr bwMode="auto">
          <a:xfrm>
            <a:off x="7467600" y="1371600"/>
            <a:ext cx="1616516" cy="1041688"/>
          </a:xfrm>
          <a:prstGeom prst="cloudCallout">
            <a:avLst>
              <a:gd name="adj1" fmla="val -74397"/>
              <a:gd name="adj2" fmla="val 1823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64144" y="733114"/>
            <a:ext cx="859412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000" dirty="0" smtClean="0">
              <a:solidFill>
                <a:srgbClr val="000000"/>
              </a:solidFill>
              <a:latin typeface="Times New Roman" pitchFamily="16" charset="0"/>
              <a:cs typeface="Times New Roman" pitchFamily="16" charset="0"/>
            </a:endParaRPr>
          </a:p>
          <a:p>
            <a:pPr algn="ctr" eaLnBrk="1"/>
            <a:r>
              <a:rPr lang="en-US" altLang="x-none" sz="2800" dirty="0">
                <a:solidFill>
                  <a:srgbClr val="000000"/>
                </a:solidFill>
                <a:latin typeface="Times New Roman" pitchFamily="16" charset="0"/>
                <a:cs typeface="Times New Roman" pitchFamily="16" charset="0"/>
              </a:rPr>
              <a:t>Q4) “What </a:t>
            </a:r>
            <a:r>
              <a:rPr lang="en-US" altLang="x-none" sz="2800" dirty="0">
                <a:solidFill>
                  <a:schemeClr val="accent6">
                    <a:lumMod val="75000"/>
                  </a:schemeClr>
                </a:solidFill>
                <a:latin typeface="Times New Roman" pitchFamily="16" charset="0"/>
                <a:cs typeface="Times New Roman" pitchFamily="16" charset="0"/>
              </a:rPr>
              <a:t>serine family amino acid biosynthetic processes </a:t>
            </a:r>
            <a:r>
              <a:rPr lang="en-US" altLang="x-none" sz="2800" dirty="0">
                <a:solidFill>
                  <a:srgbClr val="000000"/>
                </a:solidFill>
                <a:latin typeface="Times New Roman" pitchFamily="16" charset="0"/>
                <a:cs typeface="Times New Roman" pitchFamily="16" charset="0"/>
              </a:rPr>
              <a:t>differentiate </a:t>
            </a:r>
            <a:r>
              <a:rPr lang="en-US" altLang="x-none" sz="2800" dirty="0">
                <a:solidFill>
                  <a:srgbClr val="00B050"/>
                </a:solidFill>
                <a:latin typeface="Times New Roman" pitchFamily="16" charset="0"/>
                <a:cs typeface="Times New Roman" pitchFamily="16" charset="0"/>
              </a:rPr>
              <a:t>marine benthic biomes</a:t>
            </a:r>
            <a:r>
              <a:rPr lang="en-US" altLang="x-none" sz="2800" dirty="0">
                <a:solidFill>
                  <a:srgbClr val="000000"/>
                </a:solidFill>
                <a:latin typeface="Times New Roman" pitchFamily="16" charset="0"/>
                <a:cs typeface="Times New Roman" pitchFamily="16" charset="0"/>
              </a:rPr>
              <a:t>?”</a:t>
            </a:r>
          </a:p>
          <a:p>
            <a:pPr algn="ctr" eaLnBrk="1"/>
            <a:endParaRPr lang="en-US" altLang="x-none" sz="2000" dirty="0" smtClean="0">
              <a:solidFill>
                <a:srgbClr val="000000"/>
              </a:solidFill>
              <a:latin typeface="Times New Roman" pitchFamily="16" charset="0"/>
              <a:cs typeface="Times New Roman" pitchFamily="16" charset="0"/>
            </a:endParaRPr>
          </a:p>
          <a:p>
            <a:pPr algn="ctr" eaLnBrk="1">
              <a:buClrTx/>
              <a:buFontTx/>
              <a:buNone/>
            </a:pPr>
            <a:endParaRPr lang="en-US" altLang="x-none" sz="20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53</a:t>
            </a:fld>
            <a:endParaRPr lang="en-US" dirty="0">
              <a:solidFill>
                <a:schemeClr val="tx1"/>
              </a:solidFill>
            </a:endParaRPr>
          </a:p>
        </p:txBody>
      </p:sp>
      <p:sp>
        <p:nvSpPr>
          <p:cNvPr id="9" name="TextBox 8"/>
          <p:cNvSpPr txBox="1"/>
          <p:nvPr/>
        </p:nvSpPr>
        <p:spPr>
          <a:xfrm>
            <a:off x="5105400" y="1411457"/>
            <a:ext cx="446693" cy="830997"/>
          </a:xfrm>
          <a:prstGeom prst="rect">
            <a:avLst/>
          </a:prstGeom>
          <a:noFill/>
        </p:spPr>
        <p:txBody>
          <a:bodyPr wrap="square" rtlCol="0">
            <a:spAutoFit/>
          </a:bodyPr>
          <a:lstStyle/>
          <a:p>
            <a:r>
              <a:rPr lang="en-US" sz="48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0" name="Right Arrow 9"/>
          <p:cNvSpPr/>
          <p:nvPr/>
        </p:nvSpPr>
        <p:spPr>
          <a:xfrm rot="1355918">
            <a:off x="5566422" y="1829900"/>
            <a:ext cx="659351" cy="22579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4760" y="1611181"/>
            <a:ext cx="1274506" cy="56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639893" y="3429000"/>
            <a:ext cx="2199307" cy="369332"/>
          </a:xfrm>
          <a:prstGeom prst="rect">
            <a:avLst/>
          </a:prstGeom>
          <a:noFill/>
        </p:spPr>
        <p:txBody>
          <a:bodyPr wrap="square" rtlCol="0">
            <a:spAutoFit/>
          </a:bodyPr>
          <a:lstStyle/>
          <a:p>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968361908"/>
              </p:ext>
            </p:extLst>
          </p:nvPr>
        </p:nvGraphicFramePr>
        <p:xfrm>
          <a:off x="76200" y="1950720"/>
          <a:ext cx="3505200" cy="1174234"/>
        </p:xfrm>
        <a:graphic>
          <a:graphicData uri="http://schemas.openxmlformats.org/drawingml/2006/table">
            <a:tbl>
              <a:tblPr firstRow="1" bandRow="1">
                <a:tableStyleId>{EB344D84-9AFB-497E-A393-DC336BA19D2E}</a:tableStyleId>
              </a:tblPr>
              <a:tblGrid>
                <a:gridCol w="3505200"/>
              </a:tblGrid>
              <a:tr h="534154">
                <a:tc>
                  <a:txBody>
                    <a:bodyPr/>
                    <a:lstStyle/>
                    <a:p>
                      <a:r>
                        <a:rPr lang="en-US" dirty="0" err="1" smtClean="0"/>
                        <a:t>ENVO:</a:t>
                      </a:r>
                      <a:r>
                        <a:rPr lang="en-US" i="1" dirty="0" err="1" smtClean="0"/>
                        <a:t>marine</a:t>
                      </a:r>
                      <a:r>
                        <a:rPr lang="en-US" i="1" dirty="0" smtClean="0"/>
                        <a:t> neritic zone biome</a:t>
                      </a:r>
                      <a:endParaRPr lang="en-US" dirty="0"/>
                    </a:p>
                  </a:txBody>
                  <a:tcPr>
                    <a:solidFill>
                      <a:srgbClr val="92D050"/>
                    </a:solidFill>
                  </a:tcPr>
                </a:tc>
              </a:tr>
              <a:tr h="534154">
                <a:tc>
                  <a:txBody>
                    <a:bodyPr/>
                    <a:lstStyle/>
                    <a:p>
                      <a:r>
                        <a:rPr lang="en-US" dirty="0" err="1" smtClean="0"/>
                        <a:t>GO:</a:t>
                      </a:r>
                      <a:r>
                        <a:rPr lang="en-US" i="1" dirty="0" err="1" smtClean="0"/>
                        <a:t>cysteine</a:t>
                      </a:r>
                      <a:r>
                        <a:rPr lang="en-US" i="1" dirty="0" smtClean="0"/>
                        <a:t> biosynthetic process from serine </a:t>
                      </a:r>
                      <a:r>
                        <a:rPr lang="en-US" dirty="0" smtClean="0"/>
                        <a:t>[GO_0006535]</a:t>
                      </a:r>
                      <a:endParaRPr lang="en-US" dirty="0"/>
                    </a:p>
                  </a:txBody>
                  <a:tcPr>
                    <a:solidFill>
                      <a:schemeClr val="accent6"/>
                    </a:solidFill>
                  </a:tcPr>
                </a:tc>
              </a:tr>
            </a:tbl>
          </a:graphicData>
        </a:graphic>
      </p:graphicFrame>
      <p:sp>
        <p:nvSpPr>
          <p:cNvPr id="20" name="Line 97"/>
          <p:cNvSpPr>
            <a:spLocks noChangeShapeType="1"/>
          </p:cNvSpPr>
          <p:nvPr/>
        </p:nvSpPr>
        <p:spPr bwMode="auto">
          <a:xfrm>
            <a:off x="3581396" y="2173708"/>
            <a:ext cx="4158149" cy="1941092"/>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813964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29000" y="2057399"/>
            <a:ext cx="5715000" cy="4648905"/>
            <a:chOff x="64144" y="1739794"/>
            <a:chExt cx="5063027" cy="4625689"/>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4" y="1739794"/>
              <a:ext cx="5063027" cy="4625689"/>
            </a:xfrm>
            <a:prstGeom prst="rect">
              <a:avLst/>
            </a:prstGeom>
          </p:spPr>
        </p:pic>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71" y="4876800"/>
              <a:ext cx="2628900" cy="64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 name="Picture 4" descr="C:\Users\pbuttigi\AppData\Local\Microsoft\Windows\Temporary Internet Files\Content.IE5\XX6JAFDU\137381189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3843" y="1752601"/>
            <a:ext cx="7921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
          <p:cNvSpPr>
            <a:spLocks noChangeArrowheads="1"/>
          </p:cNvSpPr>
          <p:nvPr/>
        </p:nvSpPr>
        <p:spPr bwMode="auto">
          <a:xfrm>
            <a:off x="7467600" y="1371600"/>
            <a:ext cx="1616516" cy="1041688"/>
          </a:xfrm>
          <a:prstGeom prst="cloudCallout">
            <a:avLst>
              <a:gd name="adj1" fmla="val -74397"/>
              <a:gd name="adj2" fmla="val 1823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410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64144" y="733114"/>
            <a:ext cx="859412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000" dirty="0" smtClean="0">
              <a:solidFill>
                <a:srgbClr val="000000"/>
              </a:solidFill>
              <a:latin typeface="Times New Roman" pitchFamily="16" charset="0"/>
              <a:cs typeface="Times New Roman" pitchFamily="16" charset="0"/>
            </a:endParaRPr>
          </a:p>
          <a:p>
            <a:pPr algn="ctr" eaLnBrk="1"/>
            <a:r>
              <a:rPr lang="en-US" altLang="x-none" sz="2800" dirty="0">
                <a:solidFill>
                  <a:srgbClr val="000000"/>
                </a:solidFill>
                <a:latin typeface="Times New Roman" pitchFamily="16" charset="0"/>
                <a:cs typeface="Times New Roman" pitchFamily="16" charset="0"/>
              </a:rPr>
              <a:t>Q4) “What </a:t>
            </a:r>
            <a:r>
              <a:rPr lang="en-US" altLang="x-none" sz="2800" dirty="0">
                <a:solidFill>
                  <a:schemeClr val="accent6">
                    <a:lumMod val="75000"/>
                  </a:schemeClr>
                </a:solidFill>
                <a:latin typeface="Times New Roman" pitchFamily="16" charset="0"/>
                <a:cs typeface="Times New Roman" pitchFamily="16" charset="0"/>
              </a:rPr>
              <a:t>serine family amino acid biosynthetic processes </a:t>
            </a:r>
            <a:r>
              <a:rPr lang="en-US" altLang="x-none" sz="2800" dirty="0">
                <a:solidFill>
                  <a:srgbClr val="000000"/>
                </a:solidFill>
                <a:latin typeface="Times New Roman" pitchFamily="16" charset="0"/>
                <a:cs typeface="Times New Roman" pitchFamily="16" charset="0"/>
              </a:rPr>
              <a:t>differentiate </a:t>
            </a:r>
            <a:r>
              <a:rPr lang="en-US" altLang="x-none" sz="2800" dirty="0">
                <a:solidFill>
                  <a:srgbClr val="00B050"/>
                </a:solidFill>
                <a:latin typeface="Times New Roman" pitchFamily="16" charset="0"/>
                <a:cs typeface="Times New Roman" pitchFamily="16" charset="0"/>
              </a:rPr>
              <a:t>marine benthic biomes</a:t>
            </a:r>
            <a:r>
              <a:rPr lang="en-US" altLang="x-none" sz="2800" dirty="0">
                <a:solidFill>
                  <a:srgbClr val="000000"/>
                </a:solidFill>
                <a:latin typeface="Times New Roman" pitchFamily="16" charset="0"/>
                <a:cs typeface="Times New Roman" pitchFamily="16" charset="0"/>
              </a:rPr>
              <a:t>?”</a:t>
            </a:r>
          </a:p>
          <a:p>
            <a:pPr algn="ctr" eaLnBrk="1"/>
            <a:endParaRPr lang="en-US" altLang="x-none" sz="2000" dirty="0" smtClean="0">
              <a:solidFill>
                <a:srgbClr val="000000"/>
              </a:solidFill>
              <a:latin typeface="Times New Roman" pitchFamily="16" charset="0"/>
              <a:cs typeface="Times New Roman" pitchFamily="16" charset="0"/>
            </a:endParaRPr>
          </a:p>
          <a:p>
            <a:pPr algn="ctr" eaLnBrk="1">
              <a:buClrTx/>
              <a:buFontTx/>
              <a:buNone/>
            </a:pPr>
            <a:endParaRPr lang="en-US" altLang="x-none" sz="20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54</a:t>
            </a:fld>
            <a:endParaRPr lang="en-US" dirty="0">
              <a:solidFill>
                <a:schemeClr val="tx1"/>
              </a:solidFill>
            </a:endParaRPr>
          </a:p>
        </p:txBody>
      </p:sp>
      <p:sp>
        <p:nvSpPr>
          <p:cNvPr id="9" name="TextBox 8"/>
          <p:cNvSpPr txBox="1"/>
          <p:nvPr/>
        </p:nvSpPr>
        <p:spPr>
          <a:xfrm>
            <a:off x="5105400" y="1411457"/>
            <a:ext cx="446693" cy="830997"/>
          </a:xfrm>
          <a:prstGeom prst="rect">
            <a:avLst/>
          </a:prstGeom>
          <a:noFill/>
        </p:spPr>
        <p:txBody>
          <a:bodyPr wrap="square" rtlCol="0">
            <a:spAutoFit/>
          </a:bodyPr>
          <a:lstStyle/>
          <a:p>
            <a:r>
              <a:rPr lang="en-US" sz="4800" dirty="0" smtClean="0">
                <a:solidFill>
                  <a:srgbClr val="C00000"/>
                </a:solidFill>
                <a:latin typeface="Times New Roman" pitchFamily="18" charset="0"/>
                <a:cs typeface="Times New Roman" pitchFamily="18" charset="0"/>
              </a:rPr>
              <a:t>?</a:t>
            </a:r>
            <a:endParaRPr lang="en-US" sz="6000" dirty="0">
              <a:solidFill>
                <a:srgbClr val="C00000"/>
              </a:solidFill>
              <a:latin typeface="Times New Roman" pitchFamily="18" charset="0"/>
              <a:cs typeface="Times New Roman" pitchFamily="18" charset="0"/>
            </a:endParaRPr>
          </a:p>
        </p:txBody>
      </p:sp>
      <p:sp>
        <p:nvSpPr>
          <p:cNvPr id="10" name="Right Arrow 9"/>
          <p:cNvSpPr/>
          <p:nvPr/>
        </p:nvSpPr>
        <p:spPr>
          <a:xfrm rot="1355918">
            <a:off x="5566422" y="1829900"/>
            <a:ext cx="659351" cy="22579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4760" y="1611181"/>
            <a:ext cx="1274506" cy="56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639893" y="3429000"/>
            <a:ext cx="2199307" cy="369332"/>
          </a:xfrm>
          <a:prstGeom prst="rect">
            <a:avLst/>
          </a:prstGeom>
          <a:noFill/>
        </p:spPr>
        <p:txBody>
          <a:bodyPr wrap="square" rtlCol="0">
            <a:spAutoFit/>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399408951"/>
              </p:ext>
            </p:extLst>
          </p:nvPr>
        </p:nvGraphicFramePr>
        <p:xfrm>
          <a:off x="76200" y="4617720"/>
          <a:ext cx="3581400" cy="1554480"/>
        </p:xfrm>
        <a:graphic>
          <a:graphicData uri="http://schemas.openxmlformats.org/drawingml/2006/table">
            <a:tbl>
              <a:tblPr firstRow="1" bandRow="1">
                <a:tableStyleId>{EB344D84-9AFB-497E-A393-DC336BA19D2E}</a:tableStyleId>
              </a:tblPr>
              <a:tblGrid>
                <a:gridCol w="3581400"/>
              </a:tblGrid>
              <a:tr h="5341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ENVO: marine abyssal zone biome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ENVO: marine </a:t>
                      </a:r>
                      <a:r>
                        <a:rPr lang="en-US" sz="1800" dirty="0" err="1" smtClean="0"/>
                        <a:t>bathyal</a:t>
                      </a:r>
                      <a:r>
                        <a:rPr lang="en-US" sz="1800" dirty="0" smtClean="0"/>
                        <a:t> zone biome</a:t>
                      </a:r>
                      <a:endParaRPr lang="en-US" dirty="0"/>
                    </a:p>
                  </a:txBody>
                  <a:tcPr>
                    <a:solidFill>
                      <a:srgbClr val="00B050"/>
                    </a:solidFill>
                  </a:tcPr>
                </a:tc>
              </a:tr>
              <a:tr h="534154">
                <a:tc>
                  <a:txBody>
                    <a:bodyPr/>
                    <a:lstStyle/>
                    <a:p>
                      <a:r>
                        <a:rPr lang="en-US" dirty="0" err="1" smtClean="0"/>
                        <a:t>GO:</a:t>
                      </a:r>
                      <a:r>
                        <a:rPr lang="en-US" i="1" dirty="0" err="1" smtClean="0"/>
                        <a:t>glycine</a:t>
                      </a:r>
                      <a:r>
                        <a:rPr lang="en-US" i="1" dirty="0" smtClean="0"/>
                        <a:t> biosynthetic processes</a:t>
                      </a:r>
                      <a:r>
                        <a:rPr lang="en-US" dirty="0" smtClean="0"/>
                        <a:t> [GO_0006545]</a:t>
                      </a:r>
                      <a:endParaRPr lang="en-US" dirty="0"/>
                    </a:p>
                  </a:txBody>
                  <a:tcPr>
                    <a:solidFill>
                      <a:schemeClr val="accent6"/>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820077407"/>
              </p:ext>
            </p:extLst>
          </p:nvPr>
        </p:nvGraphicFramePr>
        <p:xfrm>
          <a:off x="76200" y="1950720"/>
          <a:ext cx="3505200" cy="1174234"/>
        </p:xfrm>
        <a:graphic>
          <a:graphicData uri="http://schemas.openxmlformats.org/drawingml/2006/table">
            <a:tbl>
              <a:tblPr firstRow="1" bandRow="1">
                <a:tableStyleId>{EB344D84-9AFB-497E-A393-DC336BA19D2E}</a:tableStyleId>
              </a:tblPr>
              <a:tblGrid>
                <a:gridCol w="3505200"/>
              </a:tblGrid>
              <a:tr h="534154">
                <a:tc>
                  <a:txBody>
                    <a:bodyPr/>
                    <a:lstStyle/>
                    <a:p>
                      <a:r>
                        <a:rPr lang="en-US" dirty="0" err="1" smtClean="0"/>
                        <a:t>ENVO:</a:t>
                      </a:r>
                      <a:r>
                        <a:rPr lang="en-US" i="1" dirty="0" err="1" smtClean="0"/>
                        <a:t>marine</a:t>
                      </a:r>
                      <a:r>
                        <a:rPr lang="en-US" i="1" dirty="0" smtClean="0"/>
                        <a:t> neritic zone biome</a:t>
                      </a:r>
                      <a:endParaRPr lang="en-US" dirty="0"/>
                    </a:p>
                  </a:txBody>
                  <a:tcPr>
                    <a:solidFill>
                      <a:srgbClr val="92D050"/>
                    </a:solidFill>
                  </a:tcPr>
                </a:tc>
              </a:tr>
              <a:tr h="534154">
                <a:tc>
                  <a:txBody>
                    <a:bodyPr/>
                    <a:lstStyle/>
                    <a:p>
                      <a:r>
                        <a:rPr lang="en-US" dirty="0" err="1" smtClean="0"/>
                        <a:t>GO:</a:t>
                      </a:r>
                      <a:r>
                        <a:rPr lang="en-US" i="1" dirty="0" err="1" smtClean="0"/>
                        <a:t>cysteine</a:t>
                      </a:r>
                      <a:r>
                        <a:rPr lang="en-US" i="1" dirty="0" smtClean="0"/>
                        <a:t> biosynthetic process from serine </a:t>
                      </a:r>
                      <a:r>
                        <a:rPr lang="en-US" dirty="0" smtClean="0"/>
                        <a:t>[GO_0006535]</a:t>
                      </a:r>
                      <a:endParaRPr lang="en-US" dirty="0"/>
                    </a:p>
                  </a:txBody>
                  <a:tcPr>
                    <a:solidFill>
                      <a:schemeClr val="accent6"/>
                    </a:solidFill>
                  </a:tcPr>
                </a:tc>
              </a:tr>
            </a:tbl>
          </a:graphicData>
        </a:graphic>
      </p:graphicFrame>
      <p:sp>
        <p:nvSpPr>
          <p:cNvPr id="20" name="Line 97"/>
          <p:cNvSpPr>
            <a:spLocks noChangeShapeType="1"/>
          </p:cNvSpPr>
          <p:nvPr/>
        </p:nvSpPr>
        <p:spPr bwMode="auto">
          <a:xfrm>
            <a:off x="3581396" y="2173708"/>
            <a:ext cx="4158149" cy="1941092"/>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1" name="Line 97"/>
          <p:cNvSpPr>
            <a:spLocks noChangeShapeType="1"/>
          </p:cNvSpPr>
          <p:nvPr/>
        </p:nvSpPr>
        <p:spPr bwMode="auto">
          <a:xfrm flipV="1">
            <a:off x="3581396" y="4381851"/>
            <a:ext cx="1219204" cy="342549"/>
          </a:xfrm>
          <a:prstGeom prst="line">
            <a:avLst/>
          </a:prstGeom>
          <a:noFill/>
          <a:ln w="57150" cap="rnd">
            <a:solidFill>
              <a:srgbClr val="C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2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3192392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1"/>
          <p:cNvSpPr txBox="1">
            <a:spLocks/>
          </p:cNvSpPr>
          <p:nvPr/>
        </p:nvSpPr>
        <p:spPr>
          <a:xfrm>
            <a:off x="65532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0AB1CE-4C39-4F53-967E-D7E580C66B6C}" type="slidenum">
              <a:rPr lang="en-US" smtClean="0">
                <a:solidFill>
                  <a:schemeClr val="tx1"/>
                </a:solidFill>
              </a:rPr>
              <a:pPr/>
              <a:t>55</a:t>
            </a:fld>
            <a:endParaRPr lang="en-US" dirty="0">
              <a:solidFill>
                <a:schemeClr val="tx1"/>
              </a:solidFill>
            </a:endParaRPr>
          </a:p>
        </p:txBody>
      </p:sp>
      <p:sp>
        <p:nvSpPr>
          <p:cNvPr id="6"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3200" dirty="0" smtClean="0">
                <a:solidFill>
                  <a:srgbClr val="000000"/>
                </a:solidFill>
                <a:latin typeface="Times New Roman" pitchFamily="16" charset="0"/>
                <a:cs typeface="Times New Roman" pitchFamily="16" charset="0"/>
              </a:rPr>
              <a:t>Overview and outlook</a:t>
            </a:r>
            <a:endParaRPr lang="en-US" altLang="x-none" sz="2400" dirty="0" smtClean="0">
              <a:solidFill>
                <a:srgbClr val="000000"/>
              </a:solidFill>
              <a:latin typeface="Times New Roman" pitchFamily="16" charset="0"/>
              <a:cs typeface="Times New Roman" pitchFamily="16" charset="0"/>
            </a:endParaRP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sp>
        <p:nvSpPr>
          <p:cNvPr id="7" name="Text Box 3"/>
          <p:cNvSpPr txBox="1">
            <a:spLocks noChangeArrowheads="1"/>
          </p:cNvSpPr>
          <p:nvPr/>
        </p:nvSpPr>
        <p:spPr bwMode="auto">
          <a:xfrm>
            <a:off x="382440" y="1889702"/>
            <a:ext cx="8228160" cy="3977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798" rIns="0" bIns="0"/>
          <a:lstStyle>
            <a:lvl1pPr marL="457200" indent="-457200"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1pPr>
            <a:lvl2pPr marL="855663" indent="-457200"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2pPr>
            <a:lvl3pPr marL="1255713" indent="-457200"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3pPr>
            <a:lvl4pPr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4pPr>
            <a:lvl5pPr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9pPr>
          </a:lstStyle>
          <a:p>
            <a:pPr marL="342900" indent="-342900" eaLnBrk="1">
              <a:spcBef>
                <a:spcPts val="1293"/>
              </a:spcBef>
              <a:buFont typeface="Arial" pitchFamily="34" charset="0"/>
              <a:buChar char="•"/>
            </a:pPr>
            <a:r>
              <a:rPr lang="en-US" altLang="x-none" sz="2800" dirty="0">
                <a:solidFill>
                  <a:srgbClr val="000000"/>
                </a:solidFill>
                <a:latin typeface="Times New Roman" pitchFamily="16" charset="0"/>
                <a:cs typeface="Times New Roman" pitchFamily="16" charset="0"/>
              </a:rPr>
              <a:t>C</a:t>
            </a:r>
            <a:r>
              <a:rPr lang="en-US" altLang="x-none" sz="2800" dirty="0" smtClean="0">
                <a:solidFill>
                  <a:srgbClr val="000000"/>
                </a:solidFill>
                <a:latin typeface="Times New Roman" pitchFamily="16" charset="0"/>
                <a:cs typeface="Times New Roman" pitchFamily="16" charset="0"/>
              </a:rPr>
              <a:t>apture expert knowledge</a:t>
            </a:r>
          </a:p>
          <a:p>
            <a:pPr marL="741363" lvl="1" indent="-342900" eaLnBrk="1">
              <a:spcBef>
                <a:spcPts val="1293"/>
              </a:spcBef>
              <a:buFont typeface="Arial" pitchFamily="34" charset="0"/>
              <a:buChar char="•"/>
            </a:pPr>
            <a:r>
              <a:rPr lang="en-US" altLang="x-none" sz="2400" dirty="0" smtClean="0">
                <a:solidFill>
                  <a:srgbClr val="000000"/>
                </a:solidFill>
                <a:latin typeface="Times New Roman" pitchFamily="16" charset="0"/>
                <a:cs typeface="Times New Roman" pitchFamily="16" charset="0"/>
              </a:rPr>
              <a:t>ontologies </a:t>
            </a:r>
          </a:p>
          <a:p>
            <a:pPr marL="342900" indent="-342900" eaLnBrk="1">
              <a:spcBef>
                <a:spcPts val="1293"/>
              </a:spcBef>
              <a:buFont typeface="Arial" pitchFamily="34" charset="0"/>
              <a:buChar char="•"/>
            </a:pPr>
            <a:r>
              <a:rPr lang="en-US" altLang="x-none" sz="2800" dirty="0" smtClean="0">
                <a:solidFill>
                  <a:srgbClr val="000000"/>
                </a:solidFill>
                <a:latin typeface="Times New Roman" pitchFamily="16" charset="0"/>
                <a:cs typeface="Times New Roman" pitchFamily="16" charset="0"/>
              </a:rPr>
              <a:t>Standardize data</a:t>
            </a:r>
          </a:p>
          <a:p>
            <a:pPr marL="741363" lvl="1" indent="-342900" eaLnBrk="1">
              <a:spcBef>
                <a:spcPts val="1293"/>
              </a:spcBef>
              <a:buFont typeface="Arial" pitchFamily="34" charset="0"/>
              <a:buChar char="•"/>
            </a:pPr>
            <a:r>
              <a:rPr lang="en-US" altLang="x-none" sz="2400" dirty="0">
                <a:solidFill>
                  <a:srgbClr val="000000"/>
                </a:solidFill>
                <a:latin typeface="Times New Roman" pitchFamily="16" charset="0"/>
                <a:cs typeface="Times New Roman" pitchFamily="16" charset="0"/>
              </a:rPr>
              <a:t>i</a:t>
            </a:r>
            <a:r>
              <a:rPr lang="en-US" altLang="x-none" sz="2400" dirty="0" smtClean="0">
                <a:solidFill>
                  <a:srgbClr val="000000"/>
                </a:solidFill>
                <a:latin typeface="Times New Roman" pitchFamily="16" charset="0"/>
                <a:cs typeface="Times New Roman" pitchFamily="16" charset="0"/>
              </a:rPr>
              <a:t>nteroperable </a:t>
            </a:r>
          </a:p>
          <a:p>
            <a:pPr marL="741363" lvl="1" indent="-342900" eaLnBrk="1">
              <a:spcBef>
                <a:spcPts val="1293"/>
              </a:spcBef>
              <a:buFont typeface="Arial" pitchFamily="34" charset="0"/>
              <a:buChar char="•"/>
            </a:pPr>
            <a:r>
              <a:rPr lang="en-US" altLang="x-none" sz="2400" dirty="0" smtClean="0">
                <a:solidFill>
                  <a:srgbClr val="000000"/>
                </a:solidFill>
                <a:latin typeface="Times New Roman" pitchFamily="16" charset="0"/>
                <a:cs typeface="Times New Roman" pitchFamily="16" charset="0"/>
              </a:rPr>
              <a:t>machine-accessible</a:t>
            </a:r>
          </a:p>
          <a:p>
            <a:pPr marL="342900" indent="-342900" eaLnBrk="1">
              <a:spcBef>
                <a:spcPts val="1293"/>
              </a:spcBef>
              <a:buFont typeface="Arial" pitchFamily="34" charset="0"/>
              <a:buChar char="•"/>
            </a:pPr>
            <a:r>
              <a:rPr lang="en-US" altLang="x-none" sz="2800" dirty="0" smtClean="0">
                <a:solidFill>
                  <a:srgbClr val="000000"/>
                </a:solidFill>
                <a:latin typeface="Times New Roman" pitchFamily="16" charset="0"/>
                <a:cs typeface="Times New Roman" pitchFamily="16" charset="0"/>
              </a:rPr>
              <a:t>Enable machine-analysis of large datasets</a:t>
            </a:r>
          </a:p>
          <a:p>
            <a:pPr marL="741363" lvl="1" indent="-342900" eaLnBrk="1">
              <a:spcBef>
                <a:spcPts val="1293"/>
              </a:spcBef>
              <a:buFont typeface="Arial" pitchFamily="34" charset="0"/>
              <a:buChar char="•"/>
            </a:pPr>
            <a:r>
              <a:rPr lang="en-US" altLang="x-none" sz="2400" dirty="0" smtClean="0">
                <a:solidFill>
                  <a:srgbClr val="000000"/>
                </a:solidFill>
                <a:latin typeface="Times New Roman" pitchFamily="16" charset="0"/>
                <a:cs typeface="Times New Roman" pitchFamily="16" charset="0"/>
              </a:rPr>
              <a:t>interconnect environmental and genomic data</a:t>
            </a:r>
          </a:p>
          <a:p>
            <a:pPr marL="741363" lvl="1" indent="-342900" eaLnBrk="1">
              <a:spcBef>
                <a:spcPts val="1293"/>
              </a:spcBef>
              <a:buFont typeface="Arial" pitchFamily="34" charset="0"/>
              <a:buChar char="•"/>
            </a:pPr>
            <a:r>
              <a:rPr lang="en-US" altLang="x-none" sz="2400" dirty="0" smtClean="0">
                <a:solidFill>
                  <a:srgbClr val="000000"/>
                </a:solidFill>
                <a:latin typeface="Times New Roman" pitchFamily="16" charset="0"/>
                <a:cs typeface="Times New Roman" pitchFamily="16" charset="0"/>
              </a:rPr>
              <a:t>search for signals worth investigating manually</a:t>
            </a:r>
          </a:p>
          <a:p>
            <a:pPr marL="0" indent="0" eaLnBrk="1">
              <a:spcBef>
                <a:spcPts val="1293"/>
              </a:spcBef>
            </a:pPr>
            <a:endParaRPr lang="en-US" altLang="x-none" sz="2800" dirty="0">
              <a:solidFill>
                <a:srgbClr val="000000"/>
              </a:solidFill>
              <a:latin typeface="Times New Roman" pitchFamily="16" charset="0"/>
              <a:cs typeface="Times New Roman" pitchFamily="16" charset="0"/>
            </a:endParaRPr>
          </a:p>
          <a:p>
            <a:pPr marL="0" indent="0" eaLnBrk="1">
              <a:spcBef>
                <a:spcPts val="1293"/>
              </a:spcBef>
            </a:pPr>
            <a:endParaRPr lang="en-US" altLang="x-none" sz="2800" dirty="0">
              <a:solidFill>
                <a:srgbClr val="000000"/>
              </a:solidFill>
              <a:latin typeface="Times New Roman" pitchFamily="16" charset="0"/>
              <a:cs typeface="Times New Roman" pitchFamily="16" charset="0"/>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611001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0" name="Text Box 2"/>
          <p:cNvSpPr txBox="1">
            <a:spLocks noChangeArrowheads="1"/>
          </p:cNvSpPr>
          <p:nvPr/>
        </p:nvSpPr>
        <p:spPr bwMode="auto">
          <a:xfrm>
            <a:off x="914400" y="685800"/>
            <a:ext cx="463104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eaLnBrk="1">
              <a:spcBef>
                <a:spcPts val="1293"/>
              </a:spcBef>
            </a:pPr>
            <a:r>
              <a:rPr lang="en-US" altLang="x-none" sz="4000" b="1" dirty="0">
                <a:solidFill>
                  <a:srgbClr val="000000"/>
                </a:solidFill>
                <a:latin typeface="Times New Roman" pitchFamily="16" charset="0"/>
                <a:cs typeface="Times New Roman" pitchFamily="16" charset="0"/>
              </a:rPr>
              <a:t>Acknowledgments</a:t>
            </a:r>
            <a:endParaRPr lang="en-US" altLang="x-none" sz="4000" dirty="0">
              <a:solidFill>
                <a:srgbClr val="000000"/>
              </a:solidFill>
              <a:latin typeface="Times New Roman" pitchFamily="16" charset="0"/>
              <a:cs typeface="Times New Roman" pitchFamily="16" charset="0"/>
            </a:endParaRPr>
          </a:p>
        </p:txBody>
      </p:sp>
      <p:sp>
        <p:nvSpPr>
          <p:cNvPr id="45061" name="Text Box 3"/>
          <p:cNvSpPr txBox="1">
            <a:spLocks noChangeArrowheads="1"/>
          </p:cNvSpPr>
          <p:nvPr/>
        </p:nvSpPr>
        <p:spPr bwMode="auto">
          <a:xfrm>
            <a:off x="769320" y="1889702"/>
            <a:ext cx="8298480" cy="3977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798" rIns="0" bIns="0"/>
          <a:lstStyle>
            <a:lvl1pPr marL="342900" indent="-341313"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1pPr>
            <a:lvl2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2pPr>
            <a:lvl3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3pPr>
            <a:lvl4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4pPr>
            <a:lvl5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9pPr>
          </a:lstStyle>
          <a:p>
            <a:pPr eaLnBrk="1">
              <a:spcBef>
                <a:spcPts val="1293"/>
              </a:spcBef>
            </a:pPr>
            <a:r>
              <a:rPr lang="en-US" altLang="x-none" sz="2000" dirty="0" smtClean="0">
                <a:solidFill>
                  <a:srgbClr val="000000"/>
                </a:solidFill>
                <a:latin typeface="Times New Roman" pitchFamily="16" charset="0"/>
                <a:cs typeface="Times New Roman" pitchFamily="16" charset="0"/>
              </a:rPr>
              <a:t>HGF-MPG </a:t>
            </a:r>
            <a:r>
              <a:rPr lang="en-US" altLang="x-none" sz="2000" dirty="0">
                <a:solidFill>
                  <a:srgbClr val="000000"/>
                </a:solidFill>
                <a:latin typeface="Times New Roman" pitchFamily="16" charset="0"/>
                <a:cs typeface="Times New Roman" pitchFamily="16" charset="0"/>
              </a:rPr>
              <a:t>Joint Research Group for Deep-Sea Ecology and </a:t>
            </a:r>
            <a:r>
              <a:rPr lang="en-US" altLang="x-none" sz="2000" dirty="0" smtClean="0">
                <a:solidFill>
                  <a:srgbClr val="000000"/>
                </a:solidFill>
                <a:latin typeface="Times New Roman" pitchFamily="16" charset="0"/>
                <a:cs typeface="Times New Roman" pitchFamily="16" charset="0"/>
              </a:rPr>
              <a:t>Technology group</a:t>
            </a:r>
            <a:endParaRPr lang="en-US" altLang="x-none" sz="2000" dirty="0">
              <a:solidFill>
                <a:srgbClr val="000000"/>
              </a:solidFill>
              <a:latin typeface="Times New Roman" pitchFamily="16" charset="0"/>
              <a:cs typeface="Times New Roman" pitchFamily="16" charset="0"/>
            </a:endParaRPr>
          </a:p>
          <a:p>
            <a:pPr eaLnBrk="1">
              <a:spcBef>
                <a:spcPts val="1293"/>
              </a:spcBef>
            </a:pPr>
            <a:r>
              <a:rPr lang="en-US" altLang="x-none" dirty="0">
                <a:solidFill>
                  <a:srgbClr val="000000"/>
                </a:solidFill>
                <a:latin typeface="Times New Roman" pitchFamily="16" charset="0"/>
                <a:cs typeface="Times New Roman" pitchFamily="16" charset="0"/>
              </a:rPr>
              <a:t>	</a:t>
            </a:r>
            <a:r>
              <a:rPr lang="en-US" altLang="x-none" b="1" dirty="0">
                <a:solidFill>
                  <a:srgbClr val="000000"/>
                </a:solidFill>
                <a:latin typeface="Times New Roman" pitchFamily="16" charset="0"/>
                <a:cs typeface="Times New Roman" pitchFamily="16" charset="0"/>
              </a:rPr>
              <a:t>Antje Boetius </a:t>
            </a:r>
            <a:r>
              <a:rPr lang="en-US" altLang="x-none" dirty="0">
                <a:solidFill>
                  <a:srgbClr val="000000"/>
                </a:solidFill>
                <a:latin typeface="Times New Roman" pitchFamily="16" charset="0"/>
                <a:cs typeface="Times New Roman" pitchFamily="16" charset="0"/>
              </a:rPr>
              <a:t>(AWI)</a:t>
            </a:r>
          </a:p>
          <a:p>
            <a:pPr eaLnBrk="1">
              <a:buClrTx/>
              <a:buFontTx/>
              <a:buNone/>
            </a:pPr>
            <a:r>
              <a:rPr lang="en-US" altLang="x-none" dirty="0">
                <a:solidFill>
                  <a:srgbClr val="000000"/>
                </a:solidFill>
                <a:latin typeface="Times New Roman" pitchFamily="16" charset="0"/>
                <a:cs typeface="Times New Roman" pitchFamily="16" charset="0"/>
              </a:rPr>
              <a:t>	</a:t>
            </a:r>
            <a:r>
              <a:rPr lang="en-US" altLang="x-none" b="1" dirty="0">
                <a:solidFill>
                  <a:srgbClr val="000000"/>
                </a:solidFill>
                <a:latin typeface="Times New Roman" pitchFamily="16" charset="0"/>
                <a:cs typeface="Times New Roman" pitchFamily="16" charset="0"/>
              </a:rPr>
              <a:t>Pier Luigi Buttigieg </a:t>
            </a:r>
            <a:r>
              <a:rPr lang="en-US" altLang="x-none" dirty="0">
                <a:solidFill>
                  <a:srgbClr val="000000"/>
                </a:solidFill>
                <a:latin typeface="Times New Roman" pitchFamily="16" charset="0"/>
                <a:cs typeface="Times New Roman" pitchFamily="16" charset="0"/>
              </a:rPr>
              <a:t>(AWI)</a:t>
            </a:r>
          </a:p>
          <a:p>
            <a:pPr eaLnBrk="1">
              <a:buClrTx/>
            </a:pPr>
            <a:r>
              <a:rPr lang="en-US" altLang="x-none" dirty="0">
                <a:solidFill>
                  <a:srgbClr val="000000"/>
                </a:solidFill>
                <a:latin typeface="Times New Roman" pitchFamily="16" charset="0"/>
                <a:cs typeface="Times New Roman" pitchFamily="16" charset="0"/>
              </a:rPr>
              <a:t>	</a:t>
            </a:r>
            <a:r>
              <a:rPr lang="en-US" altLang="x-none" b="1" dirty="0">
                <a:solidFill>
                  <a:srgbClr val="000000"/>
                </a:solidFill>
                <a:latin typeface="Times New Roman" pitchFamily="16" charset="0"/>
                <a:cs typeface="Times New Roman" pitchFamily="16" charset="0"/>
              </a:rPr>
              <a:t>Josephine Rapp</a:t>
            </a:r>
            <a:r>
              <a:rPr lang="en-US" altLang="x-none" dirty="0">
                <a:solidFill>
                  <a:srgbClr val="000000"/>
                </a:solidFill>
                <a:latin typeface="Times New Roman" pitchFamily="16" charset="0"/>
                <a:cs typeface="Times New Roman" pitchFamily="16" charset="0"/>
              </a:rPr>
              <a:t> (AWI, </a:t>
            </a:r>
            <a:r>
              <a:rPr lang="en-US" altLang="x-none" dirty="0" smtClean="0">
                <a:solidFill>
                  <a:srgbClr val="000000"/>
                </a:solidFill>
                <a:latin typeface="Times New Roman" pitchFamily="16" charset="0"/>
                <a:cs typeface="Times New Roman" pitchFamily="16" charset="0"/>
              </a:rPr>
              <a:t>MPI </a:t>
            </a:r>
            <a:r>
              <a:rPr lang="en-US" altLang="x-none" dirty="0">
                <a:solidFill>
                  <a:srgbClr val="000000"/>
                </a:solidFill>
                <a:latin typeface="Times New Roman" pitchFamily="16" charset="0"/>
                <a:cs typeface="Times New Roman" pitchFamily="16" charset="0"/>
              </a:rPr>
              <a:t>B</a:t>
            </a:r>
            <a:r>
              <a:rPr lang="en-US" altLang="x-none" dirty="0" smtClean="0">
                <a:solidFill>
                  <a:srgbClr val="000000"/>
                </a:solidFill>
                <a:latin typeface="Times New Roman" pitchFamily="16" charset="0"/>
                <a:cs typeface="Times New Roman" pitchFamily="16" charset="0"/>
              </a:rPr>
              <a:t>remen)</a:t>
            </a:r>
            <a:endParaRPr lang="en-US" altLang="x-none" dirty="0">
              <a:solidFill>
                <a:srgbClr val="000000"/>
              </a:solidFill>
              <a:latin typeface="Times New Roman" pitchFamily="16" charset="0"/>
              <a:cs typeface="Times New Roman" pitchFamily="16" charset="0"/>
            </a:endParaRPr>
          </a:p>
          <a:p>
            <a:pPr eaLnBrk="1">
              <a:buClrTx/>
              <a:buFontTx/>
              <a:buNone/>
            </a:pPr>
            <a:endParaRPr lang="en-US" altLang="x-none" dirty="0" smtClean="0">
              <a:solidFill>
                <a:srgbClr val="000000"/>
              </a:solidFill>
              <a:latin typeface="Times New Roman" pitchFamily="16" charset="0"/>
              <a:cs typeface="Times New Roman" pitchFamily="16" charset="0"/>
            </a:endParaRPr>
          </a:p>
          <a:p>
            <a:pPr eaLnBrk="1">
              <a:buClrTx/>
              <a:buFontTx/>
              <a:buNone/>
            </a:pPr>
            <a:r>
              <a:rPr lang="en-US" altLang="x-none" sz="2000" dirty="0" smtClean="0">
                <a:solidFill>
                  <a:srgbClr val="000000"/>
                </a:solidFill>
                <a:latin typeface="Times New Roman" pitchFamily="16" charset="0"/>
                <a:cs typeface="Times New Roman" pitchFamily="16" charset="0"/>
              </a:rPr>
              <a:t>MPI Bremen</a:t>
            </a:r>
          </a:p>
          <a:p>
            <a:pPr eaLnBrk="1">
              <a:buClrTx/>
              <a:buFontTx/>
              <a:buNone/>
            </a:pPr>
            <a:r>
              <a:rPr lang="en-US" altLang="x-none" dirty="0">
                <a:solidFill>
                  <a:srgbClr val="000000"/>
                </a:solidFill>
                <a:latin typeface="Times New Roman" pitchFamily="16" charset="0"/>
                <a:cs typeface="Times New Roman" pitchFamily="16" charset="0"/>
              </a:rPr>
              <a:t>	</a:t>
            </a:r>
            <a:r>
              <a:rPr lang="en-US" altLang="x-none" b="1" dirty="0" smtClean="0">
                <a:solidFill>
                  <a:srgbClr val="000000"/>
                </a:solidFill>
                <a:latin typeface="Times New Roman" pitchFamily="16" charset="0"/>
                <a:cs typeface="Times New Roman" pitchFamily="16" charset="0"/>
              </a:rPr>
              <a:t>David </a:t>
            </a:r>
            <a:r>
              <a:rPr lang="en-US" altLang="x-none" b="1" dirty="0" err="1" smtClean="0">
                <a:solidFill>
                  <a:srgbClr val="000000"/>
                </a:solidFill>
                <a:latin typeface="Times New Roman" pitchFamily="16" charset="0"/>
                <a:cs typeface="Times New Roman" pitchFamily="16" charset="0"/>
              </a:rPr>
              <a:t>Probandt</a:t>
            </a:r>
            <a:r>
              <a:rPr lang="en-US" altLang="x-none" b="1" dirty="0" smtClean="0">
                <a:solidFill>
                  <a:srgbClr val="000000"/>
                </a:solidFill>
                <a:latin typeface="Times New Roman" pitchFamily="16" charset="0"/>
                <a:cs typeface="Times New Roman" pitchFamily="16" charset="0"/>
              </a:rPr>
              <a:t> </a:t>
            </a:r>
            <a:r>
              <a:rPr lang="en-US" altLang="x-none" dirty="0" smtClean="0">
                <a:solidFill>
                  <a:srgbClr val="000000"/>
                </a:solidFill>
                <a:latin typeface="Times New Roman" pitchFamily="16" charset="0"/>
                <a:cs typeface="Times New Roman" pitchFamily="16" charset="0"/>
              </a:rPr>
              <a:t>(MPI </a:t>
            </a:r>
            <a:r>
              <a:rPr lang="en-US" altLang="x-none" dirty="0">
                <a:solidFill>
                  <a:srgbClr val="000000"/>
                </a:solidFill>
                <a:latin typeface="Times New Roman" pitchFamily="16" charset="0"/>
                <a:cs typeface="Times New Roman" pitchFamily="16" charset="0"/>
              </a:rPr>
              <a:t>Bremen)</a:t>
            </a:r>
            <a:endParaRPr lang="en-US" altLang="x-none" b="1" dirty="0" smtClean="0">
              <a:solidFill>
                <a:srgbClr val="000000"/>
              </a:solidFill>
              <a:latin typeface="Times New Roman" pitchFamily="16" charset="0"/>
              <a:cs typeface="Times New Roman" pitchFamily="16" charset="0"/>
            </a:endParaRPr>
          </a:p>
          <a:p>
            <a:pPr eaLnBrk="1">
              <a:buClrTx/>
              <a:buFontTx/>
              <a:buNone/>
            </a:pPr>
            <a:r>
              <a:rPr lang="en-US" altLang="x-none" dirty="0">
                <a:solidFill>
                  <a:srgbClr val="000000"/>
                </a:solidFill>
                <a:latin typeface="Times New Roman" pitchFamily="16" charset="0"/>
                <a:cs typeface="Times New Roman" pitchFamily="16" charset="0"/>
              </a:rPr>
              <a:t>	</a:t>
            </a:r>
            <a:r>
              <a:rPr lang="en-US" altLang="x-none" b="1" dirty="0" smtClean="0">
                <a:solidFill>
                  <a:srgbClr val="000000"/>
                </a:solidFill>
                <a:latin typeface="Times New Roman" pitchFamily="16" charset="0"/>
                <a:cs typeface="Times New Roman" pitchFamily="16" charset="0"/>
              </a:rPr>
              <a:t>Matthew Schechter</a:t>
            </a:r>
            <a:r>
              <a:rPr lang="en-US" altLang="x-none" dirty="0">
                <a:solidFill>
                  <a:srgbClr val="000000"/>
                </a:solidFill>
                <a:latin typeface="Times New Roman" pitchFamily="16" charset="0"/>
                <a:cs typeface="Times New Roman" pitchFamily="16" charset="0"/>
              </a:rPr>
              <a:t> (MPI Bremen)</a:t>
            </a:r>
            <a:endParaRPr lang="en-US" altLang="x-none" b="1" dirty="0" smtClean="0">
              <a:solidFill>
                <a:srgbClr val="000000"/>
              </a:solidFill>
              <a:latin typeface="Times New Roman" pitchFamily="16" charset="0"/>
              <a:cs typeface="Times New Roman" pitchFamily="16" charset="0"/>
            </a:endParaRPr>
          </a:p>
          <a:p>
            <a:pPr eaLnBrk="1">
              <a:buClrTx/>
              <a:buFontTx/>
              <a:buNone/>
            </a:pPr>
            <a:endParaRPr lang="en-US" altLang="x-none" dirty="0">
              <a:solidFill>
                <a:srgbClr val="000000"/>
              </a:solidFill>
              <a:latin typeface="Times New Roman" pitchFamily="16" charset="0"/>
              <a:cs typeface="Times New Roman" pitchFamily="16" charset="0"/>
            </a:endParaRPr>
          </a:p>
          <a:p>
            <a:pPr eaLnBrk="1">
              <a:buClrTx/>
              <a:buFontTx/>
              <a:buNone/>
            </a:pPr>
            <a:r>
              <a:rPr lang="en-US" altLang="x-none" sz="2000" dirty="0" smtClean="0">
                <a:solidFill>
                  <a:srgbClr val="000000"/>
                </a:solidFill>
                <a:latin typeface="Times New Roman" pitchFamily="16" charset="0"/>
                <a:cs typeface="Times New Roman" pitchFamily="16" charset="0"/>
              </a:rPr>
              <a:t>External Collaborators</a:t>
            </a:r>
            <a:endParaRPr lang="en-US" altLang="x-none" sz="2000" dirty="0">
              <a:solidFill>
                <a:srgbClr val="000000"/>
              </a:solidFill>
              <a:latin typeface="Times New Roman" pitchFamily="16" charset="0"/>
              <a:cs typeface="Times New Roman" pitchFamily="16" charset="0"/>
            </a:endParaRPr>
          </a:p>
          <a:p>
            <a:pPr eaLnBrk="1">
              <a:buClrTx/>
              <a:buFontTx/>
              <a:buNone/>
            </a:pPr>
            <a:r>
              <a:rPr lang="en-US" altLang="x-none" dirty="0">
                <a:solidFill>
                  <a:srgbClr val="000000"/>
                </a:solidFill>
                <a:latin typeface="Times New Roman" pitchFamily="16" charset="0"/>
                <a:cs typeface="Times New Roman" pitchFamily="16" charset="0"/>
              </a:rPr>
              <a:t> 	</a:t>
            </a:r>
            <a:r>
              <a:rPr lang="en-US" altLang="x-none" b="1" dirty="0">
                <a:solidFill>
                  <a:srgbClr val="000000"/>
                </a:solidFill>
                <a:latin typeface="Times New Roman" pitchFamily="16" charset="0"/>
                <a:cs typeface="Times New Roman" pitchFamily="16" charset="0"/>
              </a:rPr>
              <a:t>Ruth </a:t>
            </a:r>
            <a:r>
              <a:rPr lang="en-US" altLang="x-none" b="1" dirty="0" err="1" smtClean="0">
                <a:solidFill>
                  <a:srgbClr val="000000"/>
                </a:solidFill>
                <a:latin typeface="Times New Roman" pitchFamily="16" charset="0"/>
                <a:cs typeface="Times New Roman" pitchFamily="16" charset="0"/>
              </a:rPr>
              <a:t>Duerr</a:t>
            </a:r>
            <a:r>
              <a:rPr lang="en-US" altLang="x-none" dirty="0">
                <a:solidFill>
                  <a:srgbClr val="000000"/>
                </a:solidFill>
                <a:latin typeface="Times New Roman" pitchFamily="16" charset="0"/>
                <a:cs typeface="Times New Roman" pitchFamily="16" charset="0"/>
              </a:rPr>
              <a:t> </a:t>
            </a:r>
            <a:r>
              <a:rPr lang="en-US" altLang="x-none" dirty="0" smtClean="0">
                <a:solidFill>
                  <a:srgbClr val="000000"/>
                </a:solidFill>
                <a:latin typeface="Times New Roman" pitchFamily="16" charset="0"/>
                <a:cs typeface="Times New Roman" pitchFamily="16" charset="0"/>
              </a:rPr>
              <a:t>(National </a:t>
            </a:r>
            <a:r>
              <a:rPr lang="en-US" altLang="x-none" dirty="0">
                <a:solidFill>
                  <a:srgbClr val="000000"/>
                </a:solidFill>
                <a:latin typeface="Times New Roman" pitchFamily="16" charset="0"/>
                <a:cs typeface="Times New Roman" pitchFamily="16" charset="0"/>
              </a:rPr>
              <a:t>Snow and Ice Data </a:t>
            </a:r>
            <a:r>
              <a:rPr lang="en-US" altLang="x-none" dirty="0" smtClean="0">
                <a:solidFill>
                  <a:srgbClr val="000000"/>
                </a:solidFill>
                <a:latin typeface="Times New Roman" pitchFamily="16" charset="0"/>
                <a:cs typeface="Times New Roman" pitchFamily="16" charset="0"/>
              </a:rPr>
              <a:t>Center)</a:t>
            </a:r>
            <a:endParaRPr lang="en-US" altLang="x-none" dirty="0">
              <a:solidFill>
                <a:srgbClr val="000000"/>
              </a:solidFill>
              <a:latin typeface="Times New Roman" pitchFamily="16" charset="0"/>
              <a:cs typeface="Times New Roman" pitchFamily="16" charset="0"/>
            </a:endParaRPr>
          </a:p>
          <a:p>
            <a:pPr eaLnBrk="1">
              <a:buClrTx/>
              <a:buFontTx/>
              <a:buNone/>
            </a:pPr>
            <a:r>
              <a:rPr lang="en-US" altLang="x-none" dirty="0">
                <a:solidFill>
                  <a:srgbClr val="000000"/>
                </a:solidFill>
                <a:latin typeface="Times New Roman" pitchFamily="16" charset="0"/>
                <a:cs typeface="Times New Roman" pitchFamily="16" charset="0"/>
              </a:rPr>
              <a:t>	</a:t>
            </a:r>
            <a:r>
              <a:rPr lang="en-US" altLang="x-none" b="1" dirty="0">
                <a:solidFill>
                  <a:srgbClr val="000000"/>
                </a:solidFill>
                <a:latin typeface="Times New Roman" pitchFamily="16" charset="0"/>
                <a:cs typeface="Times New Roman" pitchFamily="16" charset="0"/>
              </a:rPr>
              <a:t>Ramona Walls </a:t>
            </a:r>
            <a:r>
              <a:rPr lang="en-US" altLang="x-none" dirty="0">
                <a:solidFill>
                  <a:srgbClr val="000000"/>
                </a:solidFill>
                <a:latin typeface="Times New Roman" pitchFamily="16" charset="0"/>
                <a:cs typeface="Times New Roman" pitchFamily="16" charset="0"/>
              </a:rPr>
              <a:t>(</a:t>
            </a:r>
            <a:r>
              <a:rPr lang="en-US" altLang="x-none" dirty="0" err="1">
                <a:solidFill>
                  <a:srgbClr val="000000"/>
                </a:solidFill>
                <a:latin typeface="Times New Roman" pitchFamily="16" charset="0"/>
                <a:cs typeface="Times New Roman" pitchFamily="16" charset="0"/>
              </a:rPr>
              <a:t>CyVerse</a:t>
            </a:r>
            <a:r>
              <a:rPr lang="en-US" altLang="x-none" dirty="0">
                <a:solidFill>
                  <a:srgbClr val="000000"/>
                </a:solidFill>
                <a:latin typeface="Times New Roman" pitchFamily="16" charset="0"/>
                <a:cs typeface="Times New Roman" pitchFamily="16" charset="0"/>
              </a:rPr>
              <a:t>, U Arizona) </a:t>
            </a:r>
          </a:p>
        </p:txBody>
      </p:sp>
      <p:pic>
        <p:nvPicPr>
          <p:cNvPr id="4506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609600" y="6009382"/>
            <a:ext cx="7239000" cy="1077218"/>
          </a:xfrm>
          <a:prstGeom prst="rect">
            <a:avLst/>
          </a:prstGeom>
          <a:noFill/>
        </p:spPr>
        <p:txBody>
          <a:bodyPr wrap="square" rtlCol="0">
            <a:spAutoFit/>
          </a:bodyPr>
          <a:lstStyle/>
          <a:p>
            <a:r>
              <a:rPr lang="en-US" sz="1400" dirty="0" smtClean="0">
                <a:latin typeface="Times New Roman" pitchFamily="18" charset="0"/>
                <a:cs typeface="Times New Roman" pitchFamily="18" charset="0"/>
              </a:rPr>
              <a:t>Slides partially adapted from the presentation: </a:t>
            </a:r>
            <a:r>
              <a:rPr lang="en-GB" sz="1400" b="1" dirty="0">
                <a:latin typeface="Times New Roman" pitchFamily="18" charset="0"/>
                <a:cs typeface="Times New Roman" pitchFamily="18" charset="0"/>
              </a:rPr>
              <a:t>Ontological support for the </a:t>
            </a:r>
            <a:r>
              <a:rPr lang="en-GB" sz="1400" b="1" dirty="0" smtClean="0">
                <a:latin typeface="Times New Roman" pitchFamily="18" charset="0"/>
                <a:cs typeface="Times New Roman" pitchFamily="18" charset="0"/>
              </a:rPr>
              <a:t>EBVs</a:t>
            </a:r>
            <a:r>
              <a:rPr lang="en-US" sz="1400" dirty="0" smtClean="0">
                <a:latin typeface="Times New Roman" pitchFamily="18" charset="0"/>
                <a:cs typeface="Times New Roman" pitchFamily="18" charset="0"/>
              </a:rPr>
              <a:t>, courtesy of </a:t>
            </a:r>
            <a:r>
              <a:rPr lang="en-US" altLang="en-US" sz="1400" b="1" dirty="0">
                <a:latin typeface="Times New Roman" pitchFamily="18" charset="0"/>
                <a:cs typeface="Times New Roman" pitchFamily="18" charset="0"/>
              </a:rPr>
              <a:t>Pier Luigi </a:t>
            </a:r>
            <a:r>
              <a:rPr lang="en-US" altLang="en-US" sz="1400" b="1" dirty="0" err="1" smtClean="0">
                <a:latin typeface="Times New Roman" pitchFamily="18" charset="0"/>
                <a:cs typeface="Times New Roman" pitchFamily="18" charset="0"/>
              </a:rPr>
              <a:t>Buttigieg</a:t>
            </a:r>
            <a:r>
              <a:rPr lang="en-US" altLang="en-US" sz="1400" b="1" dirty="0" smtClean="0">
                <a:latin typeface="Times New Roman" pitchFamily="18" charset="0"/>
                <a:cs typeface="Times New Roman" pitchFamily="18" charset="0"/>
              </a:rPr>
              <a:t> </a:t>
            </a:r>
            <a:r>
              <a:rPr lang="en-GB" sz="1400" dirty="0">
                <a:hlinkClick r:id="rId5"/>
              </a:rPr>
              <a:t>https://creativecommons.org/licenses/by/2.0/legalcode</a:t>
            </a:r>
            <a:r>
              <a:rPr lang="en-GB" sz="1400" dirty="0"/>
              <a:t> </a:t>
            </a:r>
          </a:p>
          <a:p>
            <a:endParaRPr lang="en-US" altLang="en-US" b="1" dirty="0">
              <a:latin typeface="Times New Roman" pitchFamily="18" charset="0"/>
              <a:cs typeface="Times New Roman" pitchFamily="18" charset="0"/>
            </a:endParaRPr>
          </a:p>
          <a:p>
            <a:endParaRPr lang="en-GB" b="1"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799" y="5880100"/>
            <a:ext cx="1185501" cy="623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56</a:t>
            </a:fld>
            <a:endParaRPr lang="en-US" dirty="0">
              <a:solidFill>
                <a:schemeClr val="tx1"/>
              </a:solidFill>
            </a:endParaRPr>
          </a:p>
        </p:txBody>
      </p:sp>
    </p:spTree>
    <p:extLst>
      <p:ext uri="{BB962C8B-B14F-4D97-AF65-F5344CB8AC3E}">
        <p14:creationId xmlns:p14="http://schemas.microsoft.com/office/powerpoint/2010/main" val="9030533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0" name="Text Box 2"/>
          <p:cNvSpPr txBox="1">
            <a:spLocks noChangeArrowheads="1"/>
          </p:cNvSpPr>
          <p:nvPr/>
        </p:nvSpPr>
        <p:spPr bwMode="auto">
          <a:xfrm>
            <a:off x="17160" y="990600"/>
            <a:ext cx="463104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spcBef>
                <a:spcPts val="1293"/>
              </a:spcBef>
            </a:pPr>
            <a:r>
              <a:rPr lang="en-US" altLang="x-none" sz="4000" b="1" dirty="0" smtClean="0">
                <a:solidFill>
                  <a:srgbClr val="000000"/>
                </a:solidFill>
                <a:latin typeface="Times New Roman" pitchFamily="16" charset="0"/>
                <a:cs typeface="Times New Roman" pitchFamily="16" charset="0"/>
              </a:rPr>
              <a:t>questions?</a:t>
            </a:r>
            <a:endParaRPr lang="en-US" altLang="x-none" sz="4000" dirty="0">
              <a:solidFill>
                <a:srgbClr val="000000"/>
              </a:solidFill>
              <a:latin typeface="Times New Roman" pitchFamily="16" charset="0"/>
              <a:cs typeface="Times New Roman" pitchFamily="16" charset="0"/>
            </a:endParaRPr>
          </a:p>
        </p:txBody>
      </p:sp>
      <p:pic>
        <p:nvPicPr>
          <p:cNvPr id="4506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5"/>
          <p:cNvGrpSpPr/>
          <p:nvPr/>
        </p:nvGrpSpPr>
        <p:grpSpPr>
          <a:xfrm>
            <a:off x="2362200" y="1661576"/>
            <a:ext cx="4724400" cy="4739224"/>
            <a:chOff x="2286000" y="1295400"/>
            <a:chExt cx="4985451" cy="5081164"/>
          </a:xfrm>
        </p:grpSpPr>
        <p:pic>
          <p:nvPicPr>
            <p:cNvPr id="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898602"/>
              <a:ext cx="3005137" cy="758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907" y="3927832"/>
              <a:ext cx="3095567" cy="24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3584933"/>
              <a:ext cx="2099278"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295400"/>
              <a:ext cx="1861251" cy="27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descr="C:\Users\pbuttigi\AppData\Local\Microsoft\Windows\Temporary Internet Files\Content.IE5\XX6JAFDU\137381189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36448" flipH="1">
              <a:off x="4990171" y="2035143"/>
              <a:ext cx="1514044" cy="203911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a:off x="76200" y="5858470"/>
            <a:ext cx="5752409" cy="923330"/>
          </a:xfrm>
          <a:prstGeom prst="rect">
            <a:avLst/>
          </a:prstGeom>
          <a:noFill/>
        </p:spPr>
        <p:txBody>
          <a:bodyPr wrap="square" rtlCol="0">
            <a:spAutoFit/>
          </a:bodyPr>
          <a:lstStyle/>
          <a:p>
            <a:r>
              <a:rPr lang="en-US" dirty="0">
                <a:latin typeface="Times New Roman" pitchFamily="18" charset="0"/>
                <a:cs typeface="Times New Roman" pitchFamily="18" charset="0"/>
              </a:rPr>
              <a:t>Code and documentation available </a:t>
            </a:r>
            <a:r>
              <a:rPr lang="en-US" dirty="0" smtClean="0">
                <a:latin typeface="Times New Roman" pitchFamily="18" charset="0"/>
                <a:cs typeface="Times New Roman" pitchFamily="18" charset="0"/>
              </a:rPr>
              <a:t>from: </a:t>
            </a:r>
            <a:r>
              <a:rPr lang="en-US" dirty="0" smtClean="0">
                <a:latin typeface="Times New Roman" pitchFamily="18" charset="0"/>
                <a:cs typeface="Times New Roman" pitchFamily="18" charset="0"/>
                <a:hlinkClick r:id="rId10"/>
              </a:rPr>
              <a:t>https</a:t>
            </a:r>
            <a:r>
              <a:rPr lang="en-US" dirty="0">
                <a:latin typeface="Times New Roman" pitchFamily="18" charset="0"/>
                <a:cs typeface="Times New Roman" pitchFamily="18" charset="0"/>
                <a:hlinkClick r:id="rId10"/>
              </a:rPr>
              <a:t>://github.com/kaiiam/kblumberg_masters_thesis/</a:t>
            </a:r>
            <a:endParaRPr lang="en-US" dirty="0">
              <a:latin typeface="Times New Roman" pitchFamily="18" charset="0"/>
              <a:cs typeface="Times New Roman" pitchFamily="18" charset="0"/>
            </a:endParaRPr>
          </a:p>
          <a:p>
            <a:endParaRPr lang="en-US" dirty="0"/>
          </a:p>
        </p:txBody>
      </p:sp>
      <p:sp>
        <p:nvSpPr>
          <p:cNvPr id="14" name="AutoShape 3"/>
          <p:cNvSpPr>
            <a:spLocks noChangeArrowheads="1"/>
          </p:cNvSpPr>
          <p:nvPr/>
        </p:nvSpPr>
        <p:spPr bwMode="auto">
          <a:xfrm>
            <a:off x="6132824" y="823380"/>
            <a:ext cx="3011176" cy="1676391"/>
          </a:xfrm>
          <a:prstGeom prst="cloudCallout">
            <a:avLst>
              <a:gd name="adj1" fmla="val -47715"/>
              <a:gd name="adj2" fmla="val 5425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de-DE" altLang="de-DE"/>
          </a:p>
        </p:txBody>
      </p:sp>
      <p:pic>
        <p:nvPicPr>
          <p:cNvPr id="1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58001" y="1047685"/>
            <a:ext cx="1524000" cy="1162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57</a:t>
            </a:fld>
            <a:endParaRPr lang="en-US" dirty="0">
              <a:solidFill>
                <a:schemeClr val="tx1"/>
              </a:solidFill>
            </a:endParaRPr>
          </a:p>
        </p:txBody>
      </p:sp>
    </p:spTree>
    <p:extLst>
      <p:ext uri="{BB962C8B-B14F-4D97-AF65-F5344CB8AC3E}">
        <p14:creationId xmlns:p14="http://schemas.microsoft.com/office/powerpoint/2010/main" val="1302895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3600" dirty="0" smtClean="0">
              <a:solidFill>
                <a:srgbClr val="000000"/>
              </a:solidFill>
              <a:latin typeface="Times New Roman" pitchFamily="16" charset="0"/>
              <a:cs typeface="Times New Roman" pitchFamily="16" charset="0"/>
            </a:endParaRPr>
          </a:p>
          <a:p>
            <a:pPr algn="ctr" eaLnBrk="1"/>
            <a:r>
              <a:rPr lang="en-US" altLang="x-none" sz="4400" dirty="0" smtClean="0">
                <a:solidFill>
                  <a:srgbClr val="000000"/>
                </a:solidFill>
                <a:latin typeface="Times New Roman" pitchFamily="16" charset="0"/>
                <a:cs typeface="Times New Roman" pitchFamily="16" charset="0"/>
              </a:rPr>
              <a:t>Supplemental slides</a:t>
            </a:r>
            <a:endParaRPr lang="en-US" altLang="x-none" sz="3600" dirty="0" smtClean="0">
              <a:solidFill>
                <a:srgbClr val="000000"/>
              </a:solidFill>
              <a:latin typeface="Times New Roman" pitchFamily="16" charset="0"/>
              <a:cs typeface="Times New Roman" pitchFamily="16" charset="0"/>
            </a:endParaRPr>
          </a:p>
          <a:p>
            <a:pPr algn="ctr" eaLnBrk="1">
              <a:buClrTx/>
              <a:buFontTx/>
              <a:buNone/>
            </a:pPr>
            <a:endParaRPr lang="en-US" altLang="x-none" sz="3600" dirty="0">
              <a:solidFill>
                <a:srgbClr val="000000"/>
              </a:solidFill>
              <a:latin typeface="Times New Roman" pitchFamily="16" charset="0"/>
              <a:cs typeface="Times New Roman" pitchFamily="16" charset="0"/>
            </a:endParaRPr>
          </a:p>
        </p:txBody>
      </p:sp>
      <p:sp>
        <p:nvSpPr>
          <p:cNvPr id="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58</a:t>
            </a:fld>
            <a:endParaRPr lang="en-US" dirty="0">
              <a:solidFill>
                <a:schemeClr val="tx1"/>
              </a:solidFill>
            </a:endParaRPr>
          </a:p>
        </p:txBody>
      </p:sp>
    </p:spTree>
    <p:extLst>
      <p:ext uri="{BB962C8B-B14F-4D97-AF65-F5344CB8AC3E}">
        <p14:creationId xmlns:p14="http://schemas.microsoft.com/office/powerpoint/2010/main" val="33837592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56729450"/>
              </p:ext>
            </p:extLst>
          </p:nvPr>
        </p:nvGraphicFramePr>
        <p:xfrm>
          <a:off x="66119" y="1264920"/>
          <a:ext cx="9001681" cy="5212080"/>
        </p:xfrm>
        <a:graphic>
          <a:graphicData uri="http://schemas.openxmlformats.org/drawingml/2006/table">
            <a:tbl>
              <a:tblPr firstRow="1" bandRow="1">
                <a:tableStyleId>{2D5ABB26-0587-4C30-8999-92F81FD0307C}</a:tableStyleId>
              </a:tblPr>
              <a:tblGrid>
                <a:gridCol w="9001681"/>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Times New Roman" pitchFamily="18" charset="0"/>
                          <a:cs typeface="Times New Roman" pitchFamily="18" charset="0"/>
                        </a:rPr>
                        <a:t>What are the relative proportions of oxidation-reduction process genes in various types of marine biomes?</a:t>
                      </a:r>
                    </a:p>
                  </a:txBody>
                  <a:tcPr/>
                </a:tc>
              </a:tr>
              <a:tr h="243840">
                <a:tc>
                  <a:txBody>
                    <a:bodyPr/>
                    <a:lstStyle/>
                    <a:p>
                      <a:r>
                        <a:rPr lang="en-US" sz="1200" dirty="0" smtClean="0">
                          <a:latin typeface="Times New Roman" pitchFamily="18" charset="0"/>
                          <a:cs typeface="Times New Roman" pitchFamily="18" charset="0"/>
                        </a:rPr>
                        <a:t>What are the relative proportions of vitamin biosynthetic process genes in various types of marine biomes?</a:t>
                      </a:r>
                      <a:endParaRPr lang="en-US" sz="1200" dirty="0">
                        <a:latin typeface="Times New Roman" pitchFamily="18" charset="0"/>
                        <a:cs typeface="Times New Roman" pitchFamily="18" charset="0"/>
                      </a:endParaRPr>
                    </a:p>
                  </a:txBody>
                  <a:tcPr/>
                </a:tc>
              </a:tr>
              <a:tr h="259080">
                <a:tc>
                  <a:txBody>
                    <a:bodyPr/>
                    <a:lstStyle/>
                    <a:p>
                      <a:r>
                        <a:rPr lang="en-US" sz="1200" dirty="0" smtClean="0">
                          <a:latin typeface="Times New Roman" pitchFamily="18" charset="0"/>
                          <a:cs typeface="Times New Roman" pitchFamily="18" charset="0"/>
                        </a:rPr>
                        <a:t>What genomic features may help to explain the differences in riboflavin proportions between deep and shallow marine benthic biomes?</a:t>
                      </a:r>
                      <a:endParaRPr lang="en-US" sz="1200" dirty="0">
                        <a:latin typeface="Times New Roman" pitchFamily="18" charset="0"/>
                        <a:cs typeface="Times New Roman" pitchFamily="18" charset="0"/>
                      </a:endParaRPr>
                    </a:p>
                  </a:txBody>
                  <a:tcPr/>
                </a:tc>
              </a:tr>
              <a:tr h="190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Times New Roman" pitchFamily="18" charset="0"/>
                          <a:cs typeface="Times New Roman" pitchFamily="18" charset="0"/>
                        </a:rPr>
                        <a:t>What biological processes differentiate various types of marine benthic biomes?</a:t>
                      </a:r>
                    </a:p>
                  </a:txBody>
                  <a:tcPr/>
                </a:tc>
              </a:tr>
              <a:tr h="190496">
                <a:tc>
                  <a:txBody>
                    <a:bodyPr/>
                    <a:lstStyle/>
                    <a:p>
                      <a:r>
                        <a:rPr lang="en-US" sz="1400" b="1" dirty="0" smtClean="0">
                          <a:latin typeface="Times New Roman" pitchFamily="18" charset="0"/>
                          <a:cs typeface="Times New Roman" pitchFamily="18" charset="0"/>
                        </a:rPr>
                        <a:t>What cellular amino acid biosynthetic processes differentiate various types of marine benthic biomes?</a:t>
                      </a:r>
                      <a:endParaRPr lang="en-US" sz="1400" b="1" dirty="0">
                        <a:latin typeface="Times New Roman" pitchFamily="18" charset="0"/>
                        <a:cs typeface="Times New Roman" pitchFamily="18" charset="0"/>
                      </a:endParaRPr>
                    </a:p>
                  </a:txBody>
                  <a:tcPr/>
                </a:tc>
              </a:tr>
              <a:tr h="190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Times New Roman" pitchFamily="18" charset="0"/>
                          <a:cs typeface="Times New Roman" pitchFamily="18" charset="0"/>
                        </a:rPr>
                        <a:t>What serine family amino acid biosynthetic processes differentiate various types of marine benthic biomes?</a:t>
                      </a:r>
                    </a:p>
                  </a:txBody>
                  <a:tcPr/>
                </a:tc>
              </a:tr>
              <a:tr h="190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What data about environmental factors with the potential to influence the dynamics of a sea-ice associated phytoplankton community could be collected using an ontology?</a:t>
                      </a:r>
                    </a:p>
                  </a:txBody>
                  <a:tcPr/>
                </a:tc>
              </a:tr>
              <a:tr h="190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Is the ontology knowledge graph of the envoPolar subset sufficiently well connected to be able to lead researchers to new knowledge via unstated linkages to identified knowledge?</a:t>
                      </a:r>
                    </a:p>
                  </a:txBody>
                  <a:tcPr/>
                </a:tc>
              </a:tr>
              <a:tr h="190496">
                <a:tc>
                  <a:txBody>
                    <a:bodyPr/>
                    <a:lstStyle/>
                    <a:p>
                      <a:r>
                        <a:rPr lang="en-US" sz="1200" dirty="0" smtClean="0">
                          <a:latin typeface="Times New Roman" pitchFamily="18" charset="0"/>
                          <a:cs typeface="Times New Roman" pitchFamily="18" charset="0"/>
                        </a:rPr>
                        <a:t>What are all the papers which reference any data set, which is about a part of a marine biome?</a:t>
                      </a:r>
                      <a:endParaRPr lang="en-US" sz="1200" dirty="0">
                        <a:latin typeface="Times New Roman" pitchFamily="18" charset="0"/>
                        <a:cs typeface="Times New Roman" pitchFamily="18" charset="0"/>
                      </a:endParaRPr>
                    </a:p>
                  </a:txBody>
                  <a:tcPr/>
                </a:tc>
              </a:tr>
              <a:tr h="190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How well do the Environment Ontology and the Environment Ontology Polar subset connect authors of terms to the information they helped to encode?</a:t>
                      </a:r>
                    </a:p>
                  </a:txBody>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Are ontology knowledge representations resilient to the input of new information which may contain definitional discrepancies?</a:t>
                      </a:r>
                    </a:p>
                  </a:txBody>
                  <a:tcPr/>
                </a:tc>
              </a:tr>
              <a:tr h="2666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What percentages of data items discovered to be about participants in sea ice formation processes would be retrievable if changes were to be made to the underlying semantic models used by OBO ontologies, such as not using hierarchical subclass structures to represent knowledge, or not using structured relations from the Relations Ontology?</a:t>
                      </a:r>
                    </a:p>
                  </a:txBody>
                  <a:tcPr/>
                </a:tc>
              </a:tr>
              <a:tr h="1771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itchFamily="18" charset="0"/>
                          <a:cs typeface="Times New Roman" pitchFamily="18" charset="0"/>
                        </a:rPr>
                        <a:t>What level of querying expertise is required to access the various types of data contained in the example polar datastore?</a:t>
                      </a:r>
                    </a:p>
                  </a:txBody>
                  <a:tcPr/>
                </a:tc>
              </a:tr>
              <a:tr h="320040">
                <a:tc>
                  <a:txBody>
                    <a:bodyPr/>
                    <a:lstStyle/>
                    <a:p>
                      <a:r>
                        <a:rPr lang="en-US" sz="1200" dirty="0" smtClean="0">
                          <a:latin typeface="Times New Roman" pitchFamily="18" charset="0"/>
                          <a:cs typeface="Times New Roman" pitchFamily="18" charset="0"/>
                        </a:rPr>
                        <a:t>Does the inclusion of novel expert knowledge about phenomena relating to plankton ecology into the ENVO knowledge graph aid to better understand the interconnections of such phenomena?</a:t>
                      </a:r>
                      <a:endParaRPr lang="en-US" sz="1200" dirty="0">
                        <a:latin typeface="Times New Roman" pitchFamily="18" charset="0"/>
                        <a:cs typeface="Times New Roman" pitchFamily="18" charset="0"/>
                      </a:endParaRPr>
                    </a:p>
                  </a:txBody>
                  <a:tcPr/>
                </a:tc>
              </a:tr>
            </a:tbl>
          </a:graphicData>
        </a:graphic>
      </p:graphicFrame>
      <p:sp>
        <p:nvSpPr>
          <p:cNvPr id="12"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59</a:t>
            </a:fld>
            <a:endParaRPr lang="en-US" dirty="0">
              <a:solidFill>
                <a:schemeClr val="tx1"/>
              </a:solidFill>
            </a:endParaRP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Text Box 2"/>
          <p:cNvSpPr txBox="1">
            <a:spLocks noChangeArrowheads="1"/>
          </p:cNvSpPr>
          <p:nvPr/>
        </p:nvSpPr>
        <p:spPr bwMode="auto">
          <a:xfrm>
            <a:off x="17160" y="342900"/>
            <a:ext cx="745044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spcBef>
                <a:spcPts val="1293"/>
              </a:spcBef>
            </a:pPr>
            <a:r>
              <a:rPr lang="en-US" altLang="x-none" sz="4000" b="1" dirty="0" smtClean="0">
                <a:solidFill>
                  <a:srgbClr val="000000"/>
                </a:solidFill>
                <a:latin typeface="Times New Roman" pitchFamily="16" charset="0"/>
                <a:cs typeface="Times New Roman" pitchFamily="16" charset="0"/>
              </a:rPr>
              <a:t>Competency questions</a:t>
            </a:r>
            <a:endParaRPr lang="en-US" altLang="x-none" sz="4000" dirty="0">
              <a:solidFill>
                <a:srgbClr val="000000"/>
              </a:solidFill>
              <a:latin typeface="Times New Roman" pitchFamily="16" charset="0"/>
              <a:cs typeface="Times New Roman" pitchFamily="16" charset="0"/>
            </a:endParaRPr>
          </a:p>
        </p:txBody>
      </p:sp>
    </p:spTree>
    <p:extLst>
      <p:ext uri="{BB962C8B-B14F-4D97-AF65-F5344CB8AC3E}">
        <p14:creationId xmlns:p14="http://schemas.microsoft.com/office/powerpoint/2010/main" val="1402117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 name="Text Box 2"/>
          <p:cNvSpPr txBox="1">
            <a:spLocks noChangeArrowheads="1"/>
          </p:cNvSpPr>
          <p:nvPr/>
        </p:nvSpPr>
        <p:spPr bwMode="auto">
          <a:xfrm>
            <a:off x="382440"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4000" dirty="0" smtClean="0">
              <a:solidFill>
                <a:srgbClr val="000000"/>
              </a:solidFill>
              <a:latin typeface="Times New Roman" pitchFamily="16" charset="0"/>
              <a:cs typeface="Times New Roman" pitchFamily="16" charset="0"/>
            </a:endParaRPr>
          </a:p>
          <a:p>
            <a:pPr algn="ctr" eaLnBrk="1"/>
            <a:r>
              <a:rPr lang="en-US" altLang="x-none" sz="4000" dirty="0" smtClean="0">
                <a:solidFill>
                  <a:srgbClr val="000000"/>
                </a:solidFill>
                <a:latin typeface="Times New Roman" pitchFamily="16" charset="0"/>
                <a:cs typeface="Times New Roman" pitchFamily="16" charset="0"/>
              </a:rPr>
              <a:t>Wilderness of data</a:t>
            </a:r>
          </a:p>
          <a:p>
            <a:pPr algn="ctr" eaLnBrk="1">
              <a:buClrTx/>
              <a:buFontTx/>
              <a:buNone/>
            </a:pPr>
            <a:endParaRPr lang="en-US" altLang="x-none" sz="4000" dirty="0">
              <a:solidFill>
                <a:srgbClr val="000000"/>
              </a:solidFill>
              <a:latin typeface="Times New Roman" pitchFamily="16" charset="0"/>
              <a:cs typeface="Times New Roman" pitchFamily="16" charset="0"/>
            </a:endParaRPr>
          </a:p>
        </p:txBody>
      </p:sp>
      <p:sp>
        <p:nvSpPr>
          <p:cNvPr id="57"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6</a:t>
            </a:fld>
            <a:endParaRPr lang="en-US" dirty="0">
              <a:solidFill>
                <a:schemeClr val="tx1"/>
              </a:solidFill>
            </a:endParaRPr>
          </a:p>
        </p:txBody>
      </p:sp>
      <p:sp>
        <p:nvSpPr>
          <p:cNvPr id="58" name="Oval 57"/>
          <p:cNvSpPr/>
          <p:nvPr/>
        </p:nvSpPr>
        <p:spPr>
          <a:xfrm rot="20791323">
            <a:off x="3962371" y="5090627"/>
            <a:ext cx="304800" cy="14478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110011</a:t>
            </a:r>
            <a:endParaRPr lang="en-US" dirty="0"/>
          </a:p>
        </p:txBody>
      </p:sp>
      <p:sp>
        <p:nvSpPr>
          <p:cNvPr id="59" name="Rectangle 58"/>
          <p:cNvSpPr/>
          <p:nvPr/>
        </p:nvSpPr>
        <p:spPr>
          <a:xfrm>
            <a:off x="304800" y="3657600"/>
            <a:ext cx="8458200" cy="228600"/>
          </a:xfrm>
          <a:prstGeom prst="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10100001010100100010010010100100101010101100010100101001001001001001001</a:t>
            </a:r>
            <a:endParaRPr lang="en-US" dirty="0"/>
          </a:p>
        </p:txBody>
      </p:sp>
      <p:sp>
        <p:nvSpPr>
          <p:cNvPr id="60" name="Oval 59"/>
          <p:cNvSpPr/>
          <p:nvPr/>
        </p:nvSpPr>
        <p:spPr>
          <a:xfrm rot="5875088">
            <a:off x="4339782" y="4702449"/>
            <a:ext cx="216387" cy="87995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61" name="Oval 60"/>
          <p:cNvSpPr/>
          <p:nvPr/>
        </p:nvSpPr>
        <p:spPr>
          <a:xfrm rot="20602929">
            <a:off x="3676650" y="3891443"/>
            <a:ext cx="216387" cy="1230607"/>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a:t>
            </a:r>
            <a:endParaRPr lang="en-US" dirty="0"/>
          </a:p>
        </p:txBody>
      </p:sp>
      <p:sp>
        <p:nvSpPr>
          <p:cNvPr id="62" name="Oval 61"/>
          <p:cNvSpPr/>
          <p:nvPr/>
        </p:nvSpPr>
        <p:spPr>
          <a:xfrm>
            <a:off x="1271777" y="4973345"/>
            <a:ext cx="185802" cy="7416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a:t>
            </a:r>
            <a:endParaRPr lang="en-US" dirty="0"/>
          </a:p>
        </p:txBody>
      </p:sp>
      <p:sp>
        <p:nvSpPr>
          <p:cNvPr id="63" name="Oval 62"/>
          <p:cNvSpPr/>
          <p:nvPr/>
        </p:nvSpPr>
        <p:spPr>
          <a:xfrm rot="21411606">
            <a:off x="1278866" y="4313211"/>
            <a:ext cx="131907" cy="63039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a:t>
            </a:r>
            <a:endParaRPr lang="en-US" dirty="0"/>
          </a:p>
        </p:txBody>
      </p:sp>
      <p:sp>
        <p:nvSpPr>
          <p:cNvPr id="64" name="Oval 63"/>
          <p:cNvSpPr/>
          <p:nvPr/>
        </p:nvSpPr>
        <p:spPr>
          <a:xfrm rot="18898555">
            <a:off x="1109908" y="4674913"/>
            <a:ext cx="118760" cy="38653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65" name="Oval 64"/>
          <p:cNvSpPr/>
          <p:nvPr/>
        </p:nvSpPr>
        <p:spPr>
          <a:xfrm>
            <a:off x="699255" y="1483997"/>
            <a:ext cx="877543" cy="954403"/>
          </a:xfrm>
          <a:prstGeom prst="ellips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110011001</a:t>
            </a:r>
            <a:endParaRPr lang="en-US" dirty="0"/>
          </a:p>
        </p:txBody>
      </p:sp>
      <p:sp>
        <p:nvSpPr>
          <p:cNvPr id="66" name="Flowchart: Merge 65"/>
          <p:cNvSpPr/>
          <p:nvPr/>
        </p:nvSpPr>
        <p:spPr>
          <a:xfrm rot="18225199">
            <a:off x="1632795" y="2128457"/>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sz="1600" dirty="0"/>
          </a:p>
        </p:txBody>
      </p:sp>
      <p:sp>
        <p:nvSpPr>
          <p:cNvPr id="67" name="Flowchart: Merge 66"/>
          <p:cNvSpPr/>
          <p:nvPr/>
        </p:nvSpPr>
        <p:spPr>
          <a:xfrm>
            <a:off x="989813" y="2510655"/>
            <a:ext cx="445704" cy="613545"/>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01</a:t>
            </a:r>
            <a:endParaRPr lang="en-US" sz="1600" dirty="0"/>
          </a:p>
        </p:txBody>
      </p:sp>
      <p:sp>
        <p:nvSpPr>
          <p:cNvPr id="68" name="Flowchart: Merge 67"/>
          <p:cNvSpPr/>
          <p:nvPr/>
        </p:nvSpPr>
        <p:spPr>
          <a:xfrm rot="2943376">
            <a:off x="279611" y="2215069"/>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10</a:t>
            </a:r>
            <a:endParaRPr lang="en-US" sz="1600" dirty="0"/>
          </a:p>
        </p:txBody>
      </p:sp>
      <p:sp>
        <p:nvSpPr>
          <p:cNvPr id="69" name="Flowchart: Merge 68"/>
          <p:cNvSpPr/>
          <p:nvPr/>
        </p:nvSpPr>
        <p:spPr>
          <a:xfrm rot="7311486">
            <a:off x="206898" y="1264586"/>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dirty="0"/>
          </a:p>
        </p:txBody>
      </p:sp>
      <p:sp>
        <p:nvSpPr>
          <p:cNvPr id="70" name="Flowchart: Merge 69"/>
          <p:cNvSpPr/>
          <p:nvPr/>
        </p:nvSpPr>
        <p:spPr>
          <a:xfrm rot="10800000">
            <a:off x="964016" y="762000"/>
            <a:ext cx="445704" cy="613545"/>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1" name="Flowchart: Merge 70"/>
          <p:cNvSpPr/>
          <p:nvPr/>
        </p:nvSpPr>
        <p:spPr>
          <a:xfrm rot="14751537">
            <a:off x="1664948" y="1359759"/>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sz="1600" dirty="0"/>
          </a:p>
        </p:txBody>
      </p:sp>
      <p:sp>
        <p:nvSpPr>
          <p:cNvPr id="72" name="Cloud 71"/>
          <p:cNvSpPr/>
          <p:nvPr/>
        </p:nvSpPr>
        <p:spPr>
          <a:xfrm rot="605812">
            <a:off x="7667015" y="925606"/>
            <a:ext cx="1122291" cy="899878"/>
          </a:xfrm>
          <a:prstGeom prst="cloud">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01010111</a:t>
            </a:r>
            <a:endParaRPr lang="en-US" dirty="0">
              <a:solidFill>
                <a:schemeClr val="tx1"/>
              </a:solidFill>
            </a:endParaRPr>
          </a:p>
        </p:txBody>
      </p:sp>
      <p:sp>
        <p:nvSpPr>
          <p:cNvPr id="73" name="Oval 72"/>
          <p:cNvSpPr/>
          <p:nvPr/>
        </p:nvSpPr>
        <p:spPr>
          <a:xfrm>
            <a:off x="2286000" y="4495800"/>
            <a:ext cx="381000" cy="44501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grpSp>
        <p:nvGrpSpPr>
          <p:cNvPr id="74" name="Group 73"/>
          <p:cNvGrpSpPr/>
          <p:nvPr/>
        </p:nvGrpSpPr>
        <p:grpSpPr>
          <a:xfrm rot="338567">
            <a:off x="4388846" y="2248389"/>
            <a:ext cx="2405005" cy="1423330"/>
            <a:chOff x="3581400" y="5269468"/>
            <a:chExt cx="996829" cy="498415"/>
          </a:xfrm>
        </p:grpSpPr>
        <p:pic>
          <p:nvPicPr>
            <p:cNvPr id="75"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5269468"/>
              <a:ext cx="996829" cy="498415"/>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3744751" y="5468591"/>
              <a:ext cx="714731" cy="226329"/>
            </a:xfrm>
            <a:prstGeom prst="rect">
              <a:avLst/>
            </a:prstGeom>
            <a:noFill/>
          </p:spPr>
          <p:txBody>
            <a:bodyPr wrap="square" rtlCol="0">
              <a:spAutoFit/>
            </a:bodyPr>
            <a:lstStyle/>
            <a:p>
              <a:r>
                <a:rPr lang="en-US" b="1" dirty="0" smtClean="0">
                  <a:solidFill>
                    <a:schemeClr val="bg1"/>
                  </a:solidFill>
                </a:rPr>
                <a:t>TGACGTTACGGTGATCGATTCGCC</a:t>
              </a:r>
              <a:endParaRPr lang="en-US" b="1" dirty="0">
                <a:solidFill>
                  <a:schemeClr val="bg1"/>
                </a:solidFill>
              </a:endParaRPr>
            </a:p>
          </p:txBody>
        </p:sp>
      </p:grpSp>
      <p:sp>
        <p:nvSpPr>
          <p:cNvPr id="77" name="Oval 76"/>
          <p:cNvSpPr/>
          <p:nvPr/>
        </p:nvSpPr>
        <p:spPr>
          <a:xfrm>
            <a:off x="7765927" y="4114800"/>
            <a:ext cx="185802" cy="7416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a:t>
            </a:r>
            <a:endParaRPr lang="en-US" dirty="0"/>
          </a:p>
        </p:txBody>
      </p:sp>
      <p:sp>
        <p:nvSpPr>
          <p:cNvPr id="78" name="Oval 77"/>
          <p:cNvSpPr/>
          <p:nvPr/>
        </p:nvSpPr>
        <p:spPr>
          <a:xfrm rot="21411606">
            <a:off x="7783093" y="4859594"/>
            <a:ext cx="131907" cy="63039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a:t>
            </a:r>
            <a:endParaRPr lang="en-US" dirty="0"/>
          </a:p>
        </p:txBody>
      </p:sp>
      <p:sp>
        <p:nvSpPr>
          <p:cNvPr id="79" name="Oval 78"/>
          <p:cNvSpPr/>
          <p:nvPr/>
        </p:nvSpPr>
        <p:spPr>
          <a:xfrm rot="18898555">
            <a:off x="7991532" y="4834383"/>
            <a:ext cx="118760" cy="38653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80" name="Oval 79"/>
          <p:cNvSpPr/>
          <p:nvPr/>
        </p:nvSpPr>
        <p:spPr>
          <a:xfrm>
            <a:off x="5638800" y="5335269"/>
            <a:ext cx="1371600" cy="9893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010010110101001011</a:t>
            </a:r>
            <a:endParaRPr lang="en-US" dirty="0"/>
          </a:p>
        </p:txBody>
      </p:sp>
      <p:sp>
        <p:nvSpPr>
          <p:cNvPr id="81" name="TextBox 80"/>
          <p:cNvSpPr txBox="1"/>
          <p:nvPr/>
        </p:nvSpPr>
        <p:spPr>
          <a:xfrm>
            <a:off x="533400" y="3364468"/>
            <a:ext cx="2743200" cy="369332"/>
          </a:xfrm>
          <a:prstGeom prst="rect">
            <a:avLst/>
          </a:prstGeom>
          <a:noFill/>
        </p:spPr>
        <p:txBody>
          <a:bodyPr wrap="square" rtlCol="0">
            <a:spAutoFit/>
          </a:bodyPr>
          <a:lstStyle/>
          <a:p>
            <a:r>
              <a:rPr lang="en-US" dirty="0" smtClean="0"/>
              <a:t>Cruise_1_01.01.14.xlsx</a:t>
            </a:r>
            <a:endParaRPr lang="en-US" dirty="0"/>
          </a:p>
        </p:txBody>
      </p:sp>
      <p:sp>
        <p:nvSpPr>
          <p:cNvPr id="82" name="TextBox 81"/>
          <p:cNvSpPr txBox="1"/>
          <p:nvPr/>
        </p:nvSpPr>
        <p:spPr>
          <a:xfrm>
            <a:off x="4876800" y="1992868"/>
            <a:ext cx="2057400" cy="369332"/>
          </a:xfrm>
          <a:prstGeom prst="rect">
            <a:avLst/>
          </a:prstGeom>
          <a:noFill/>
        </p:spPr>
        <p:txBody>
          <a:bodyPr wrap="square" rtlCol="0">
            <a:spAutoFit/>
          </a:bodyPr>
          <a:lstStyle/>
          <a:p>
            <a:r>
              <a:rPr lang="en-US" dirty="0" smtClean="0"/>
              <a:t>ARX_343_R.FASTA</a:t>
            </a:r>
            <a:endParaRPr lang="en-US" dirty="0"/>
          </a:p>
        </p:txBody>
      </p:sp>
      <p:sp>
        <p:nvSpPr>
          <p:cNvPr id="83" name="TextBox 82"/>
          <p:cNvSpPr txBox="1"/>
          <p:nvPr/>
        </p:nvSpPr>
        <p:spPr>
          <a:xfrm>
            <a:off x="5295900" y="4941430"/>
            <a:ext cx="2057400" cy="369332"/>
          </a:xfrm>
          <a:prstGeom prst="rect">
            <a:avLst/>
          </a:prstGeom>
          <a:noFill/>
        </p:spPr>
        <p:txBody>
          <a:bodyPr wrap="square" rtlCol="0">
            <a:spAutoFit/>
          </a:bodyPr>
          <a:lstStyle/>
          <a:p>
            <a:r>
              <a:rPr lang="en-US" dirty="0" smtClean="0"/>
              <a:t>S1_01.NetCDF</a:t>
            </a:r>
            <a:endParaRPr lang="en-US" dirty="0"/>
          </a:p>
        </p:txBody>
      </p:sp>
      <p:sp>
        <p:nvSpPr>
          <p:cNvPr id="84" name="TextBox 83"/>
          <p:cNvSpPr txBox="1"/>
          <p:nvPr/>
        </p:nvSpPr>
        <p:spPr>
          <a:xfrm>
            <a:off x="1600200" y="5029200"/>
            <a:ext cx="2057400" cy="369332"/>
          </a:xfrm>
          <a:prstGeom prst="rect">
            <a:avLst/>
          </a:prstGeom>
          <a:noFill/>
        </p:spPr>
        <p:txBody>
          <a:bodyPr wrap="square" rtlCol="0">
            <a:spAutoFit/>
          </a:bodyPr>
          <a:lstStyle/>
          <a:p>
            <a:r>
              <a:rPr lang="en-US" dirty="0" smtClean="0"/>
              <a:t>Testfile_X.CSV</a:t>
            </a:r>
            <a:endParaRPr lang="en-US" dirty="0"/>
          </a:p>
        </p:txBody>
      </p:sp>
      <p:sp>
        <p:nvSpPr>
          <p:cNvPr id="85" name="TextBox 84"/>
          <p:cNvSpPr txBox="1"/>
          <p:nvPr/>
        </p:nvSpPr>
        <p:spPr>
          <a:xfrm>
            <a:off x="7543800" y="1840468"/>
            <a:ext cx="1295400" cy="369332"/>
          </a:xfrm>
          <a:prstGeom prst="rect">
            <a:avLst/>
          </a:prstGeom>
          <a:noFill/>
        </p:spPr>
        <p:txBody>
          <a:bodyPr wrap="square" rtlCol="0">
            <a:spAutoFit/>
          </a:bodyPr>
          <a:lstStyle/>
          <a:p>
            <a:r>
              <a:rPr lang="en-US" dirty="0" smtClean="0"/>
              <a:t>log.txt</a:t>
            </a:r>
            <a:endParaRPr lang="en-US" dirty="0"/>
          </a:p>
        </p:txBody>
      </p:sp>
      <p:sp>
        <p:nvSpPr>
          <p:cNvPr id="86" name="TextBox 85"/>
          <p:cNvSpPr txBox="1"/>
          <p:nvPr/>
        </p:nvSpPr>
        <p:spPr>
          <a:xfrm>
            <a:off x="1295400" y="2590800"/>
            <a:ext cx="2057400" cy="369332"/>
          </a:xfrm>
          <a:prstGeom prst="rect">
            <a:avLst/>
          </a:prstGeom>
          <a:noFill/>
        </p:spPr>
        <p:txBody>
          <a:bodyPr wrap="square" rtlCol="0">
            <a:spAutoFit/>
          </a:bodyPr>
          <a:lstStyle/>
          <a:p>
            <a:r>
              <a:rPr lang="en-US" dirty="0" smtClean="0"/>
              <a:t>Test.csv</a:t>
            </a:r>
            <a:endParaRPr lang="en-US" dirty="0"/>
          </a:p>
        </p:txBody>
      </p:sp>
      <p:pic>
        <p:nvPicPr>
          <p:cNvPr id="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001672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p:cNvSpPr txBox="1"/>
          <p:nvPr/>
        </p:nvSpPr>
        <p:spPr>
          <a:xfrm>
            <a:off x="0" y="1709693"/>
            <a:ext cx="9601200" cy="5224507"/>
          </a:xfrm>
          <a:prstGeom prst="rect">
            <a:avLst/>
          </a:prstGeom>
          <a:noFill/>
        </p:spPr>
        <p:txBody>
          <a:bodyPr wrap="square" rtlCol="0">
            <a:spAutoFit/>
          </a:bodyPr>
          <a:lstStyle/>
          <a:p>
            <a:r>
              <a:rPr lang="en-US" sz="1150" dirty="0" smtClean="0">
                <a:latin typeface="Times New Roman" pitchFamily="18" charset="0"/>
                <a:cs typeface="Times New Roman" pitchFamily="18" charset="0"/>
              </a:rPr>
              <a:t>path:ChlorophyllA a owl:NamedIndividual ;</a:t>
            </a:r>
          </a:p>
          <a:p>
            <a:r>
              <a:rPr lang="en-US" sz="1150" dirty="0" smtClean="0">
                <a:latin typeface="Times New Roman" pitchFamily="18" charset="0"/>
                <a:cs typeface="Times New Roman" pitchFamily="18" charset="0"/>
              </a:rPr>
              <a:t>       a [rdf:type owl:Class ;</a:t>
            </a:r>
          </a:p>
          <a:p>
            <a:r>
              <a:rPr lang="en-US" sz="1150" dirty="0" smtClean="0">
                <a:latin typeface="Times New Roman" pitchFamily="18" charset="0"/>
                <a:cs typeface="Times New Roman" pitchFamily="18" charset="0"/>
              </a:rPr>
              <a:t>          owl:equivalentClass [rdf:type owl:Class ;</a:t>
            </a:r>
          </a:p>
          <a:p>
            <a:r>
              <a:rPr lang="en-US" sz="1150" dirty="0" smtClean="0">
                <a:latin typeface="Times New Roman" pitchFamily="18" charset="0"/>
                <a:cs typeface="Times New Roman" pitchFamily="18" charset="0"/>
              </a:rPr>
              <a:t>          owl:intersectionOf  ([rdf:type owl:Restriction ;</a:t>
            </a:r>
          </a:p>
          <a:p>
            <a:r>
              <a:rPr lang="en-US" sz="1150" dirty="0" smtClean="0">
                <a:latin typeface="Times New Roman" pitchFamily="18" charset="0"/>
                <a:cs typeface="Times New Roman" pitchFamily="18" charset="0"/>
              </a:rPr>
              <a:t>                                              owl:onProperty obo:BFO_0000050 ;</a:t>
            </a:r>
          </a:p>
          <a:p>
            <a:r>
              <a:rPr lang="en-US" sz="1150" dirty="0" smtClean="0">
                <a:latin typeface="Times New Roman" pitchFamily="18" charset="0"/>
                <a:cs typeface="Times New Roman" pitchFamily="18" charset="0"/>
              </a:rPr>
              <a:t>                                              owl:someValuesFrom obo:OBCS_0000120</a:t>
            </a:r>
          </a:p>
          <a:p>
            <a:r>
              <a:rPr lang="en-US" sz="1150" dirty="0" smtClean="0">
                <a:latin typeface="Times New Roman" pitchFamily="18" charset="0"/>
                <a:cs typeface="Times New Roman" pitchFamily="18" charset="0"/>
              </a:rPr>
              <a:t>                                              ]</a:t>
            </a:r>
          </a:p>
          <a:p>
            <a:endParaRPr lang="en-US" sz="1150" dirty="0" smtClean="0">
              <a:latin typeface="Times New Roman" pitchFamily="18" charset="0"/>
              <a:cs typeface="Times New Roman" pitchFamily="18" charset="0"/>
            </a:endParaRPr>
          </a:p>
          <a:p>
            <a:r>
              <a:rPr lang="en-US" sz="1150" dirty="0" smtClean="0">
                <a:latin typeface="Times New Roman" pitchFamily="18" charset="0"/>
                <a:cs typeface="Times New Roman" pitchFamily="18" charset="0"/>
              </a:rPr>
              <a:t>                                              [rdf:type owl:Restriction ;</a:t>
            </a:r>
          </a:p>
          <a:p>
            <a:r>
              <a:rPr lang="en-US" sz="1150" dirty="0" smtClean="0">
                <a:latin typeface="Times New Roman" pitchFamily="18" charset="0"/>
                <a:cs typeface="Times New Roman" pitchFamily="18" charset="0"/>
              </a:rPr>
              <a:t>                                               owl:onProperty obo:IAO_0000136 ;</a:t>
            </a:r>
          </a:p>
          <a:p>
            <a:r>
              <a:rPr lang="en-US" sz="1150" dirty="0" smtClean="0">
                <a:latin typeface="Times New Roman" pitchFamily="18" charset="0"/>
                <a:cs typeface="Times New Roman" pitchFamily="18" charset="0"/>
              </a:rPr>
              <a:t>                                               owl:someValuesFrom  [rdf:type owl:Class ;</a:t>
            </a:r>
          </a:p>
          <a:p>
            <a:r>
              <a:rPr lang="en-US" sz="1150" dirty="0" smtClean="0">
                <a:latin typeface="Times New Roman" pitchFamily="18" charset="0"/>
                <a:cs typeface="Times New Roman" pitchFamily="18" charset="0"/>
              </a:rPr>
              <a:t>                                               owl:intersectionOf        (obo:PATO_0000033</a:t>
            </a:r>
          </a:p>
          <a:p>
            <a:r>
              <a:rPr lang="en-US" sz="1150" dirty="0" smtClean="0">
                <a:latin typeface="Times New Roman" pitchFamily="18" charset="0"/>
                <a:cs typeface="Times New Roman" pitchFamily="18" charset="0"/>
              </a:rPr>
              <a:t>                                                                                        [rdf:type owl:Restriction ;</a:t>
            </a:r>
          </a:p>
          <a:p>
            <a:r>
              <a:rPr lang="en-US" sz="1150" dirty="0" smtClean="0">
                <a:latin typeface="Times New Roman" pitchFamily="18" charset="0"/>
                <a:cs typeface="Times New Roman" pitchFamily="18" charset="0"/>
              </a:rPr>
              <a:t>                                                                                         owl:onProperty obo:RO_0000052 ;</a:t>
            </a:r>
          </a:p>
          <a:p>
            <a:r>
              <a:rPr lang="en-US" sz="1150" dirty="0" smtClean="0">
                <a:latin typeface="Times New Roman" pitchFamily="18" charset="0"/>
                <a:cs typeface="Times New Roman" pitchFamily="18" charset="0"/>
              </a:rPr>
              <a:t>                                                                                         owl:someValuesFrom [rdf:type owl:Class ;</a:t>
            </a:r>
          </a:p>
          <a:p>
            <a:r>
              <a:rPr lang="en-US" sz="1150" dirty="0" smtClean="0">
                <a:latin typeface="Times New Roman" pitchFamily="18" charset="0"/>
                <a:cs typeface="Times New Roman" pitchFamily="18" charset="0"/>
              </a:rPr>
              <a:t>                                                                                                                                  owl:intersectionOf (obo:CHEBI_18230</a:t>
            </a:r>
          </a:p>
          <a:p>
            <a:r>
              <a:rPr lang="en-US" sz="1150" dirty="0" smtClean="0">
                <a:latin typeface="Times New Roman" pitchFamily="18" charset="0"/>
                <a:cs typeface="Times New Roman" pitchFamily="18" charset="0"/>
              </a:rPr>
              <a:t>                                                                                                                                                                     [rdf:type owl:Restriction ;</a:t>
            </a:r>
          </a:p>
          <a:p>
            <a:r>
              <a:rPr lang="en-US" sz="1150" dirty="0" smtClean="0">
                <a:latin typeface="Times New Roman" pitchFamily="18" charset="0"/>
                <a:cs typeface="Times New Roman" pitchFamily="18" charset="0"/>
              </a:rPr>
              <a:t>                                                                                                                                                                      owl:onProperty obo:BFO_0000050 ;</a:t>
            </a:r>
          </a:p>
          <a:p>
            <a:r>
              <a:rPr lang="en-US" sz="1150" dirty="0" smtClean="0">
                <a:latin typeface="Times New Roman" pitchFamily="18" charset="0"/>
                <a:cs typeface="Times New Roman" pitchFamily="18" charset="0"/>
              </a:rPr>
              <a:t>                                                                                                                                                                      owl:someValuesFrom obo:ENVO_00002149</a:t>
            </a:r>
          </a:p>
          <a:p>
            <a:r>
              <a:rPr lang="en-US" sz="1150" dirty="0" smtClean="0">
                <a:latin typeface="Times New Roman" pitchFamily="18" charset="0"/>
                <a:cs typeface="Times New Roman" pitchFamily="18" charset="0"/>
              </a:rPr>
              <a:t>                                                                                                                                                                      ]</a:t>
            </a:r>
          </a:p>
          <a:p>
            <a:r>
              <a:rPr lang="en-US" sz="1150" dirty="0" smtClean="0">
                <a:latin typeface="Times New Roman" pitchFamily="18" charset="0"/>
                <a:cs typeface="Times New Roman" pitchFamily="18" charset="0"/>
              </a:rPr>
              <a:t>                                                                                                                                                                      )</a:t>
            </a:r>
          </a:p>
          <a:p>
            <a:r>
              <a:rPr lang="en-US" sz="1150" dirty="0" smtClean="0">
                <a:latin typeface="Times New Roman" pitchFamily="18" charset="0"/>
                <a:cs typeface="Times New Roman" pitchFamily="18" charset="0"/>
              </a:rPr>
              <a:t>                                                                                                                                 ]</a:t>
            </a:r>
          </a:p>
          <a:p>
            <a:r>
              <a:rPr lang="en-US" sz="1150" dirty="0" smtClean="0">
                <a:latin typeface="Times New Roman" pitchFamily="18" charset="0"/>
                <a:cs typeface="Times New Roman" pitchFamily="18" charset="0"/>
              </a:rPr>
              <a:t>                                                                                         ]</a:t>
            </a:r>
          </a:p>
          <a:p>
            <a:r>
              <a:rPr lang="en-US" sz="1150" dirty="0" smtClean="0">
                <a:latin typeface="Times New Roman" pitchFamily="18" charset="0"/>
                <a:cs typeface="Times New Roman" pitchFamily="18" charset="0"/>
              </a:rPr>
              <a:t>                                                                                         )  </a:t>
            </a:r>
          </a:p>
          <a:p>
            <a:r>
              <a:rPr lang="en-US" sz="1150" dirty="0" smtClean="0">
                <a:latin typeface="Times New Roman" pitchFamily="18" charset="0"/>
                <a:cs typeface="Times New Roman" pitchFamily="18" charset="0"/>
              </a:rPr>
              <a:t>                                                                                         ]</a:t>
            </a:r>
          </a:p>
          <a:p>
            <a:r>
              <a:rPr lang="en-US" sz="1150" dirty="0" smtClean="0">
                <a:latin typeface="Times New Roman" pitchFamily="18" charset="0"/>
                <a:cs typeface="Times New Roman" pitchFamily="18" charset="0"/>
              </a:rPr>
              <a:t>                                            ]</a:t>
            </a:r>
          </a:p>
          <a:p>
            <a:r>
              <a:rPr lang="en-US" sz="1150" dirty="0" smtClean="0">
                <a:latin typeface="Times New Roman" pitchFamily="18" charset="0"/>
                <a:cs typeface="Times New Roman" pitchFamily="18" charset="0"/>
              </a:rPr>
              <a:t>                                            )</a:t>
            </a:r>
          </a:p>
          <a:p>
            <a:r>
              <a:rPr lang="en-US" sz="1150" dirty="0" smtClean="0">
                <a:latin typeface="Times New Roman" pitchFamily="18" charset="0"/>
                <a:cs typeface="Times New Roman" pitchFamily="18" charset="0"/>
              </a:rPr>
              <a:t>                                            ]</a:t>
            </a:r>
          </a:p>
          <a:p>
            <a:r>
              <a:rPr lang="en-US" sz="1150" dirty="0" smtClean="0">
                <a:latin typeface="Times New Roman" pitchFamily="18" charset="0"/>
                <a:cs typeface="Times New Roman" pitchFamily="18" charset="0"/>
              </a:rPr>
              <a:t>         ] .</a:t>
            </a:r>
            <a:endParaRPr lang="en-US" sz="1150" dirty="0">
              <a:latin typeface="Times New Roman" pitchFamily="18" charset="0"/>
              <a:cs typeface="Times New Roman" pitchFamily="18" charset="0"/>
            </a:endParaRPr>
          </a:p>
        </p:txBody>
      </p:sp>
      <p:sp>
        <p:nvSpPr>
          <p:cNvPr id="11" name="Rectangular Callout 10"/>
          <p:cNvSpPr/>
          <p:nvPr/>
        </p:nvSpPr>
        <p:spPr>
          <a:xfrm>
            <a:off x="1363824" y="953935"/>
            <a:ext cx="1828800" cy="736537"/>
          </a:xfrm>
          <a:prstGeom prst="wedgeRectCallout">
            <a:avLst>
              <a:gd name="adj1" fmla="val -86167"/>
              <a:gd name="adj2" fmla="val 713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A: </a:t>
            </a:r>
            <a:r>
              <a:rPr lang="en-US" sz="1400" dirty="0" smtClean="0">
                <a:latin typeface="Times New Roman" pitchFamily="18" charset="0"/>
                <a:cs typeface="Times New Roman" pitchFamily="18" charset="0"/>
              </a:rPr>
              <a:t>a CSV data column labeled </a:t>
            </a:r>
            <a:r>
              <a:rPr lang="en-US" sz="1400" i="1" dirty="0" smtClean="0">
                <a:latin typeface="Times New Roman" pitchFamily="18" charset="0"/>
                <a:cs typeface="Times New Roman" pitchFamily="18" charset="0"/>
              </a:rPr>
              <a:t>Chlorophyll A</a:t>
            </a:r>
            <a:endParaRPr lang="en-US" sz="1400" i="1" dirty="0">
              <a:latin typeface="Times New Roman" pitchFamily="18" charset="0"/>
              <a:cs typeface="Times New Roman" pitchFamily="18" charset="0"/>
            </a:endParaRPr>
          </a:p>
        </p:txBody>
      </p:sp>
      <p:sp>
        <p:nvSpPr>
          <p:cNvPr id="12" name="Rectangular Callout 11"/>
          <p:cNvSpPr/>
          <p:nvPr/>
        </p:nvSpPr>
        <p:spPr>
          <a:xfrm>
            <a:off x="3771900" y="1322204"/>
            <a:ext cx="1905000" cy="1104122"/>
          </a:xfrm>
          <a:prstGeom prst="wedgeRectCallout">
            <a:avLst>
              <a:gd name="adj1" fmla="val -38309"/>
              <a:gd name="adj2" fmla="val 64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BFO:</a:t>
            </a:r>
            <a:r>
              <a:rPr lang="en-US" sz="1400" i="1" dirty="0" smtClean="0">
                <a:latin typeface="Times New Roman" pitchFamily="18" charset="0"/>
                <a:cs typeface="Times New Roman" pitchFamily="18" charset="0"/>
              </a:rPr>
              <a:t>part of</a:t>
            </a:r>
            <a:r>
              <a:rPr lang="en-US" sz="1400" dirty="0" smtClean="0">
                <a:latin typeface="Times New Roman" pitchFamily="18" charset="0"/>
                <a:cs typeface="Times New Roman" pitchFamily="18" charset="0"/>
              </a:rPr>
              <a:t> [BFO_0000050] some OBCS:</a:t>
            </a:r>
            <a:r>
              <a:rPr lang="en-US" sz="1400" i="1" dirty="0" smtClean="0">
                <a:latin typeface="Times New Roman" pitchFamily="18" charset="0"/>
                <a:cs typeface="Times New Roman" pitchFamily="18" charset="0"/>
              </a:rPr>
              <a:t>data matrix</a:t>
            </a:r>
            <a:r>
              <a:rPr lang="en-US" sz="1400" i="1"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[OBCS_0000120]</a:t>
            </a:r>
            <a:endParaRPr lang="en-US" sz="1400" dirty="0">
              <a:latin typeface="Times New Roman" pitchFamily="18" charset="0"/>
              <a:cs typeface="Times New Roman" pitchFamily="18" charset="0"/>
            </a:endParaRPr>
          </a:p>
        </p:txBody>
      </p:sp>
      <p:sp>
        <p:nvSpPr>
          <p:cNvPr id="13" name="Rectangular Callout 12"/>
          <p:cNvSpPr/>
          <p:nvPr/>
        </p:nvSpPr>
        <p:spPr>
          <a:xfrm>
            <a:off x="6318380" y="1735155"/>
            <a:ext cx="1676400" cy="736537"/>
          </a:xfrm>
          <a:prstGeom prst="wedgeRectCallout">
            <a:avLst>
              <a:gd name="adj1" fmla="val -194620"/>
              <a:gd name="adj2" fmla="val 1781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C:</a:t>
            </a:r>
            <a:r>
              <a:rPr lang="en-US"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IAO</a:t>
            </a:r>
            <a:r>
              <a:rPr lang="en-US" sz="1400" i="1" dirty="0" smtClean="0">
                <a:latin typeface="Times New Roman" pitchFamily="18" charset="0"/>
                <a:cs typeface="Times New Roman" pitchFamily="18" charset="0"/>
              </a:rPr>
              <a:t>:is about [IAO_0000136]</a:t>
            </a:r>
            <a:endParaRPr lang="en-US" sz="1400" i="1" dirty="0">
              <a:latin typeface="Times New Roman" pitchFamily="18" charset="0"/>
              <a:cs typeface="Times New Roman" pitchFamily="18" charset="0"/>
            </a:endParaRPr>
          </a:p>
        </p:txBody>
      </p:sp>
      <p:sp>
        <p:nvSpPr>
          <p:cNvPr id="14" name="Rectangular Callout 13"/>
          <p:cNvSpPr/>
          <p:nvPr/>
        </p:nvSpPr>
        <p:spPr>
          <a:xfrm>
            <a:off x="6324600" y="3042550"/>
            <a:ext cx="2099388" cy="870453"/>
          </a:xfrm>
          <a:prstGeom prst="wedgeRectCallout">
            <a:avLst>
              <a:gd name="adj1" fmla="val -135762"/>
              <a:gd name="adj2" fmla="val 378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D:</a:t>
            </a:r>
            <a:r>
              <a:rPr lang="en-US"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PATO:</a:t>
            </a:r>
            <a:r>
              <a:rPr lang="en-US" sz="1400" i="1" dirty="0" smtClean="0">
                <a:latin typeface="Times New Roman" pitchFamily="18" charset="0"/>
                <a:cs typeface="Times New Roman" pitchFamily="18" charset="0"/>
              </a:rPr>
              <a:t>concentration of</a:t>
            </a:r>
            <a:r>
              <a:rPr lang="en-US" sz="1400" dirty="0" smtClean="0">
                <a:latin typeface="Times New Roman" pitchFamily="18" charset="0"/>
                <a:cs typeface="Times New Roman" pitchFamily="18" charset="0"/>
              </a:rPr>
              <a:t> [PATO_0000033]</a:t>
            </a:r>
            <a:endParaRPr lang="en-US" sz="1400" dirty="0">
              <a:latin typeface="Times New Roman" pitchFamily="18" charset="0"/>
              <a:cs typeface="Times New Roman" pitchFamily="18" charset="0"/>
            </a:endParaRPr>
          </a:p>
        </p:txBody>
      </p:sp>
      <p:sp>
        <p:nvSpPr>
          <p:cNvPr id="15" name="Rectangular Callout 14"/>
          <p:cNvSpPr/>
          <p:nvPr/>
        </p:nvSpPr>
        <p:spPr>
          <a:xfrm>
            <a:off x="2209800" y="5538666"/>
            <a:ext cx="1828800" cy="736537"/>
          </a:xfrm>
          <a:prstGeom prst="wedgeRectCallout">
            <a:avLst>
              <a:gd name="adj1" fmla="val 173576"/>
              <a:gd name="adj2" fmla="val -193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F:</a:t>
            </a:r>
            <a:r>
              <a:rPr lang="en-US"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CHEBI:</a:t>
            </a:r>
            <a:r>
              <a:rPr lang="en-US" sz="1400" i="1" dirty="0" smtClean="0">
                <a:latin typeface="Times New Roman" pitchFamily="18" charset="0"/>
                <a:cs typeface="Times New Roman" pitchFamily="18" charset="0"/>
              </a:rPr>
              <a:t>chlorophyll a </a:t>
            </a:r>
            <a:r>
              <a:rPr lang="en-US" sz="1400" dirty="0" smtClean="0">
                <a:latin typeface="Times New Roman" pitchFamily="18" charset="0"/>
                <a:cs typeface="Times New Roman" pitchFamily="18" charset="0"/>
              </a:rPr>
              <a:t>[CHEBI_18230]</a:t>
            </a:r>
            <a:endParaRPr lang="en-US" sz="1400" dirty="0">
              <a:latin typeface="Times New Roman" pitchFamily="18" charset="0"/>
              <a:cs typeface="Times New Roman" pitchFamily="18" charset="0"/>
            </a:endParaRPr>
          </a:p>
        </p:txBody>
      </p:sp>
      <p:sp>
        <p:nvSpPr>
          <p:cNvPr id="16" name="Rectangular Callout 15"/>
          <p:cNvSpPr/>
          <p:nvPr/>
        </p:nvSpPr>
        <p:spPr>
          <a:xfrm>
            <a:off x="7002625" y="5538666"/>
            <a:ext cx="1984310" cy="736537"/>
          </a:xfrm>
          <a:prstGeom prst="wedgeRectCallout">
            <a:avLst>
              <a:gd name="adj1" fmla="val 12953"/>
              <a:gd name="adj2" fmla="val -111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H:</a:t>
            </a:r>
            <a:r>
              <a:rPr lang="en-US"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in ENVO:</a:t>
            </a:r>
            <a:r>
              <a:rPr lang="en-US" sz="1400" i="1" dirty="0" smtClean="0">
                <a:latin typeface="Times New Roman" pitchFamily="18" charset="0"/>
                <a:cs typeface="Times New Roman" pitchFamily="18" charset="0"/>
              </a:rPr>
              <a:t>sea water</a:t>
            </a:r>
            <a:r>
              <a:rPr lang="en-US" sz="1400" dirty="0" smtClean="0">
                <a:latin typeface="Times New Roman" pitchFamily="18" charset="0"/>
                <a:cs typeface="Times New Roman" pitchFamily="18" charset="0"/>
              </a:rPr>
              <a:t> [ENVO_00002149]</a:t>
            </a:r>
            <a:endParaRPr lang="en-US" sz="1400" dirty="0">
              <a:latin typeface="Times New Roman" pitchFamily="18" charset="0"/>
              <a:cs typeface="Times New Roman" pitchFamily="18" charset="0"/>
            </a:endParaRPr>
          </a:p>
        </p:txBody>
      </p:sp>
      <p:sp>
        <p:nvSpPr>
          <p:cNvPr id="9" name="Rectangular Callout 8"/>
          <p:cNvSpPr/>
          <p:nvPr/>
        </p:nvSpPr>
        <p:spPr>
          <a:xfrm>
            <a:off x="178836" y="4176220"/>
            <a:ext cx="2099388" cy="870453"/>
          </a:xfrm>
          <a:prstGeom prst="wedgeRectCallout">
            <a:avLst>
              <a:gd name="adj1" fmla="val 146750"/>
              <a:gd name="adj2" fmla="val -521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E:</a:t>
            </a:r>
            <a:r>
              <a:rPr lang="en-US"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RO:</a:t>
            </a:r>
            <a:r>
              <a:rPr lang="en-US" sz="1400" i="1" dirty="0" smtClean="0">
                <a:latin typeface="Times New Roman" pitchFamily="18" charset="0"/>
                <a:cs typeface="Times New Roman" pitchFamily="18" charset="0"/>
              </a:rPr>
              <a:t>inheres in </a:t>
            </a:r>
            <a:r>
              <a:rPr lang="en-US" sz="1400" dirty="0">
                <a:latin typeface="Times New Roman" pitchFamily="18" charset="0"/>
                <a:cs typeface="Times New Roman" pitchFamily="18" charset="0"/>
              </a:rPr>
              <a:t>[RO_0000052]</a:t>
            </a:r>
          </a:p>
        </p:txBody>
      </p:sp>
      <p:sp>
        <p:nvSpPr>
          <p:cNvPr id="10" name="Rectangular Callout 9"/>
          <p:cNvSpPr/>
          <p:nvPr/>
        </p:nvSpPr>
        <p:spPr>
          <a:xfrm>
            <a:off x="4703885" y="5638800"/>
            <a:ext cx="1371600" cy="870453"/>
          </a:xfrm>
          <a:prstGeom prst="wedgeRectCallout">
            <a:avLst>
              <a:gd name="adj1" fmla="val 147923"/>
              <a:gd name="adj2" fmla="val -1391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G:</a:t>
            </a:r>
            <a:r>
              <a:rPr lang="en-US"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BFO:</a:t>
            </a:r>
            <a:r>
              <a:rPr lang="en-US" sz="1400" i="1" dirty="0" smtClean="0">
                <a:latin typeface="Times New Roman" pitchFamily="18" charset="0"/>
                <a:cs typeface="Times New Roman" pitchFamily="18" charset="0"/>
              </a:rPr>
              <a:t>part of </a:t>
            </a:r>
            <a:r>
              <a:rPr lang="en-US" sz="1400" dirty="0" smtClean="0">
                <a:latin typeface="Times New Roman" pitchFamily="18" charset="0"/>
                <a:cs typeface="Times New Roman" pitchFamily="18" charset="0"/>
              </a:rPr>
              <a:t>[RO_0000050]</a:t>
            </a:r>
            <a:endParaRPr lang="en-US" sz="1400" dirty="0">
              <a:latin typeface="Times New Roman" pitchFamily="18" charset="0"/>
              <a:cs typeface="Times New Roman" pitchFamily="18" charset="0"/>
            </a:endParaRPr>
          </a:p>
        </p:txBody>
      </p:sp>
      <p:sp>
        <p:nvSpPr>
          <p:cNvPr id="17" name="Text Box 2"/>
          <p:cNvSpPr txBox="1">
            <a:spLocks noChangeArrowheads="1"/>
          </p:cNvSpPr>
          <p:nvPr/>
        </p:nvSpPr>
        <p:spPr bwMode="auto">
          <a:xfrm>
            <a:off x="1676400" y="-76200"/>
            <a:ext cx="640080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eaLnBrk="1">
              <a:spcBef>
                <a:spcPts val="1293"/>
              </a:spcBef>
            </a:pPr>
            <a:r>
              <a:rPr lang="en-US" altLang="x-none" sz="4000" b="1" dirty="0" smtClean="0">
                <a:solidFill>
                  <a:srgbClr val="000000"/>
                </a:solidFill>
                <a:latin typeface="Times New Roman" pitchFamily="16" charset="0"/>
                <a:cs typeface="Times New Roman" pitchFamily="16" charset="0"/>
              </a:rPr>
              <a:t>Semantic data-annotation</a:t>
            </a:r>
            <a:endParaRPr lang="en-US" altLang="x-none" sz="4000" dirty="0">
              <a:solidFill>
                <a:srgbClr val="000000"/>
              </a:solidFill>
              <a:latin typeface="Times New Roman" pitchFamily="16" charset="0"/>
              <a:cs typeface="Times New Roman" pitchFamily="16" charset="0"/>
            </a:endParaRPr>
          </a:p>
        </p:txBody>
      </p:sp>
    </p:spTree>
    <p:extLst>
      <p:ext uri="{BB962C8B-B14F-4D97-AF65-F5344CB8AC3E}">
        <p14:creationId xmlns:p14="http://schemas.microsoft.com/office/powerpoint/2010/main" val="33995106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505200" y="1828800"/>
            <a:ext cx="19812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Hypothesis</a:t>
            </a:r>
            <a:endParaRPr lang="en-US" dirty="0">
              <a:solidFill>
                <a:schemeClr val="accent1"/>
              </a:solidFill>
              <a:latin typeface="Times New Roman" pitchFamily="18" charset="0"/>
              <a:cs typeface="Times New Roman" pitchFamily="18" charset="0"/>
            </a:endParaRPr>
          </a:p>
        </p:txBody>
      </p:sp>
      <p:sp>
        <p:nvSpPr>
          <p:cNvPr id="6" name="Oval 5"/>
          <p:cNvSpPr/>
          <p:nvPr/>
        </p:nvSpPr>
        <p:spPr>
          <a:xfrm>
            <a:off x="3505200" y="2819400"/>
            <a:ext cx="19812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Methods</a:t>
            </a:r>
            <a:endParaRPr lang="en-US" dirty="0">
              <a:solidFill>
                <a:schemeClr val="accent1"/>
              </a:solidFill>
              <a:latin typeface="Times New Roman" pitchFamily="18" charset="0"/>
              <a:cs typeface="Times New Roman" pitchFamily="18" charset="0"/>
            </a:endParaRPr>
          </a:p>
        </p:txBody>
      </p:sp>
      <p:sp>
        <p:nvSpPr>
          <p:cNvPr id="7" name="Oval 6"/>
          <p:cNvSpPr/>
          <p:nvPr/>
        </p:nvSpPr>
        <p:spPr>
          <a:xfrm>
            <a:off x="3499104" y="3810000"/>
            <a:ext cx="19812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Data collection</a:t>
            </a:r>
          </a:p>
        </p:txBody>
      </p:sp>
      <p:sp>
        <p:nvSpPr>
          <p:cNvPr id="8" name="Oval 7"/>
          <p:cNvSpPr/>
          <p:nvPr/>
        </p:nvSpPr>
        <p:spPr>
          <a:xfrm>
            <a:off x="3499104" y="4800600"/>
            <a:ext cx="19812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Data analysis</a:t>
            </a:r>
          </a:p>
        </p:txBody>
      </p:sp>
      <p:sp>
        <p:nvSpPr>
          <p:cNvPr id="9" name="Oval 8"/>
          <p:cNvSpPr/>
          <p:nvPr/>
        </p:nvSpPr>
        <p:spPr>
          <a:xfrm>
            <a:off x="3505200" y="5791200"/>
            <a:ext cx="19812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conclusions</a:t>
            </a:r>
          </a:p>
        </p:txBody>
      </p:sp>
      <p:sp>
        <p:nvSpPr>
          <p:cNvPr id="10" name="Oval 9"/>
          <p:cNvSpPr/>
          <p:nvPr/>
        </p:nvSpPr>
        <p:spPr>
          <a:xfrm>
            <a:off x="3429000" y="838200"/>
            <a:ext cx="20574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Observations</a:t>
            </a:r>
            <a:endParaRPr lang="en-US" dirty="0">
              <a:solidFill>
                <a:schemeClr val="accent1"/>
              </a:solidFill>
              <a:latin typeface="Times New Roman" pitchFamily="18" charset="0"/>
              <a:cs typeface="Times New Roman" pitchFamily="18" charset="0"/>
            </a:endParaRPr>
          </a:p>
        </p:txBody>
      </p:sp>
      <p:cxnSp>
        <p:nvCxnSpPr>
          <p:cNvPr id="12" name="Straight Arrow Connector 11"/>
          <p:cNvCxnSpPr>
            <a:endCxn id="5" idx="0"/>
          </p:cNvCxnSpPr>
          <p:nvPr/>
        </p:nvCxnSpPr>
        <p:spPr>
          <a:xfrm>
            <a:off x="4495800" y="15240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95800" y="25146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495800" y="35052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495800" y="44958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495800" y="5486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ular Callout 17"/>
          <p:cNvSpPr/>
          <p:nvPr/>
        </p:nvSpPr>
        <p:spPr>
          <a:xfrm>
            <a:off x="6934200" y="467106"/>
            <a:ext cx="1905000" cy="1485900"/>
          </a:xfrm>
          <a:prstGeom prst="wedgeRectCallout">
            <a:avLst>
              <a:gd name="adj1" fmla="val -125964"/>
              <a:gd name="adj2" fmla="val 602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Can encoded knowledge be used to gather information and data?</a:t>
            </a:r>
            <a:endParaRPr lang="en-US" dirty="0">
              <a:solidFill>
                <a:schemeClr val="accent1"/>
              </a:solidFill>
              <a:latin typeface="Times New Roman" pitchFamily="18" charset="0"/>
              <a:cs typeface="Times New Roman" pitchFamily="18" charset="0"/>
            </a:endParaRPr>
          </a:p>
        </p:txBody>
      </p:sp>
      <p:sp>
        <p:nvSpPr>
          <p:cNvPr id="19" name="Rectangular Callout 18"/>
          <p:cNvSpPr/>
          <p:nvPr/>
        </p:nvSpPr>
        <p:spPr>
          <a:xfrm>
            <a:off x="228600" y="3637788"/>
            <a:ext cx="1981200" cy="990600"/>
          </a:xfrm>
          <a:prstGeom prst="wedgeRectCallout">
            <a:avLst>
              <a:gd name="adj1" fmla="val 113559"/>
              <a:gd name="adj2" fmla="val -12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Collect both data and knowledge graphs</a:t>
            </a:r>
            <a:endParaRPr lang="en-US" dirty="0">
              <a:solidFill>
                <a:schemeClr val="accent1"/>
              </a:solidFill>
              <a:latin typeface="Times New Roman" pitchFamily="18" charset="0"/>
              <a:cs typeface="Times New Roman" pitchFamily="18" charset="0"/>
            </a:endParaRPr>
          </a:p>
        </p:txBody>
      </p:sp>
      <p:sp>
        <p:nvSpPr>
          <p:cNvPr id="20" name="Rectangular Callout 19"/>
          <p:cNvSpPr/>
          <p:nvPr/>
        </p:nvSpPr>
        <p:spPr>
          <a:xfrm>
            <a:off x="239268" y="5334000"/>
            <a:ext cx="1959864" cy="1066800"/>
          </a:xfrm>
          <a:prstGeom prst="wedgeRectCallout">
            <a:avLst>
              <a:gd name="adj1" fmla="val 115360"/>
              <a:gd name="adj2" fmla="val -671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Analyze interaction of collected data and knowledge</a:t>
            </a:r>
            <a:endParaRPr lang="en-US" dirty="0">
              <a:solidFill>
                <a:schemeClr val="accent1"/>
              </a:solidFill>
              <a:latin typeface="Times New Roman" pitchFamily="18" charset="0"/>
              <a:cs typeface="Times New Roman" pitchFamily="18" charset="0"/>
            </a:endParaRPr>
          </a:p>
        </p:txBody>
      </p:sp>
      <p:sp>
        <p:nvSpPr>
          <p:cNvPr id="21" name="Rectangular Callout 20"/>
          <p:cNvSpPr/>
          <p:nvPr/>
        </p:nvSpPr>
        <p:spPr>
          <a:xfrm>
            <a:off x="6934200" y="4870704"/>
            <a:ext cx="1905000" cy="1149096"/>
          </a:xfrm>
          <a:prstGeom prst="wedgeRectCallout">
            <a:avLst>
              <a:gd name="adj1" fmla="val -135213"/>
              <a:gd name="adj2" fmla="val -1829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Test interaction of knowledge graph and data sets</a:t>
            </a:r>
            <a:endParaRPr lang="en-US" dirty="0">
              <a:solidFill>
                <a:schemeClr val="accent1"/>
              </a:solidFill>
              <a:latin typeface="Times New Roman" pitchFamily="18" charset="0"/>
              <a:cs typeface="Times New Roman" pitchFamily="18" charset="0"/>
            </a:endParaRPr>
          </a:p>
        </p:txBody>
      </p:sp>
      <p:sp>
        <p:nvSpPr>
          <p:cNvPr id="22" name="Rectangular Callout 21"/>
          <p:cNvSpPr/>
          <p:nvPr/>
        </p:nvSpPr>
        <p:spPr>
          <a:xfrm>
            <a:off x="228600" y="544830"/>
            <a:ext cx="1970532" cy="1196340"/>
          </a:xfrm>
          <a:prstGeom prst="wedgeRectCallout">
            <a:avLst>
              <a:gd name="adj1" fmla="val 110980"/>
              <a:gd name="adj2" fmla="val 485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Make observations about existing knowledge </a:t>
            </a:r>
            <a:endParaRPr lang="en-US" dirty="0">
              <a:solidFill>
                <a:schemeClr val="accent1"/>
              </a:solidFill>
              <a:latin typeface="Times New Roman" pitchFamily="18" charset="0"/>
              <a:cs typeface="Times New Roman" pitchFamily="18" charset="0"/>
            </a:endParaRPr>
          </a:p>
        </p:txBody>
      </p:sp>
      <p:cxnSp>
        <p:nvCxnSpPr>
          <p:cNvPr id="24" name="Straight Arrow Connector 23"/>
          <p:cNvCxnSpPr/>
          <p:nvPr/>
        </p:nvCxnSpPr>
        <p:spPr>
          <a:xfrm>
            <a:off x="1223772" y="17526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28600" y="2057400"/>
            <a:ext cx="1970532"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Gather and encode into an ontology</a:t>
            </a:r>
            <a:endParaRPr lang="en-US" dirty="0">
              <a:solidFill>
                <a:schemeClr val="accent1"/>
              </a:solidFill>
              <a:latin typeface="Times New Roman" pitchFamily="18" charset="0"/>
              <a:cs typeface="Times New Roman" pitchFamily="18" charset="0"/>
            </a:endParaRPr>
          </a:p>
        </p:txBody>
      </p:sp>
      <p:sp>
        <p:nvSpPr>
          <p:cNvPr id="26" name="Rectangular Callout 25"/>
          <p:cNvSpPr/>
          <p:nvPr/>
        </p:nvSpPr>
        <p:spPr>
          <a:xfrm>
            <a:off x="6934200" y="2362200"/>
            <a:ext cx="1905000" cy="1485900"/>
          </a:xfrm>
          <a:prstGeom prst="wedgeRectCallout">
            <a:avLst>
              <a:gd name="adj1" fmla="val -126924"/>
              <a:gd name="adj2" fmla="val -535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latin typeface="Times New Roman" pitchFamily="18" charset="0"/>
                <a:cs typeface="Times New Roman" pitchFamily="18" charset="0"/>
              </a:rPr>
              <a:t>Formalize as a testable </a:t>
            </a:r>
            <a:r>
              <a:rPr lang="en-US" b="1" dirty="0" smtClean="0">
                <a:solidFill>
                  <a:schemeClr val="accent1"/>
                </a:solidFill>
                <a:latin typeface="Times New Roman" pitchFamily="18" charset="0"/>
                <a:cs typeface="Times New Roman" pitchFamily="18" charset="0"/>
              </a:rPr>
              <a:t>competency question</a:t>
            </a:r>
            <a:endParaRPr lang="en-US" b="1" dirty="0">
              <a:solidFill>
                <a:schemeClr val="accent1"/>
              </a:solidFill>
              <a:latin typeface="Times New Roman" pitchFamily="18" charset="0"/>
              <a:cs typeface="Times New Roman" pitchFamily="18" charset="0"/>
            </a:endParaRPr>
          </a:p>
        </p:txBody>
      </p:sp>
      <p:sp>
        <p:nvSpPr>
          <p:cNvPr id="27" name="TextBox 26"/>
          <p:cNvSpPr txBox="1"/>
          <p:nvPr/>
        </p:nvSpPr>
        <p:spPr>
          <a:xfrm>
            <a:off x="2514600" y="76200"/>
            <a:ext cx="4191000" cy="400110"/>
          </a:xfrm>
          <a:prstGeom prst="rect">
            <a:avLst/>
          </a:prstGeom>
          <a:noFill/>
        </p:spPr>
        <p:txBody>
          <a:bodyPr wrap="square" rtlCol="0">
            <a:spAutoFit/>
          </a:bodyPr>
          <a:lstStyle/>
          <a:p>
            <a:r>
              <a:rPr lang="en-US" sz="2000" dirty="0" smtClean="0">
                <a:solidFill>
                  <a:schemeClr val="accent1"/>
                </a:solidFill>
                <a:latin typeface="Times New Roman" pitchFamily="18" charset="0"/>
                <a:cs typeface="Times New Roman" pitchFamily="18" charset="0"/>
              </a:rPr>
              <a:t>Scientific method in semantic research</a:t>
            </a:r>
            <a:endParaRPr lang="en-US" sz="2000" dirty="0">
              <a:solidFill>
                <a:schemeClr val="accent1"/>
              </a:solidFill>
              <a:latin typeface="Times New Roman" pitchFamily="18" charset="0"/>
              <a:cs typeface="Times New Roman" pitchFamily="18" charset="0"/>
            </a:endParaRPr>
          </a:p>
        </p:txBody>
      </p:sp>
    </p:spTree>
    <p:extLst>
      <p:ext uri="{BB962C8B-B14F-4D97-AF65-F5344CB8AC3E}">
        <p14:creationId xmlns:p14="http://schemas.microsoft.com/office/powerpoint/2010/main" val="28488278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219200"/>
            <a:ext cx="8305800" cy="5135834"/>
          </a:xfrm>
          <a:prstGeom prst="rect">
            <a:avLst/>
          </a:prstGeom>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545353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143000"/>
            <a:ext cx="805815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7880" y="4581435"/>
            <a:ext cx="8686800" cy="923330"/>
          </a:xfrm>
          <a:prstGeom prst="rect">
            <a:avLst/>
          </a:prstGeom>
          <a:noFill/>
        </p:spPr>
        <p:txBody>
          <a:bodyPr wrap="square" rtlCol="0">
            <a:spAutoFit/>
          </a:bodyPr>
          <a:lstStyle/>
          <a:p>
            <a:r>
              <a:rPr lang="en-US" dirty="0" smtClean="0"/>
              <a:t>The Monarch </a:t>
            </a:r>
            <a:r>
              <a:rPr lang="en-US" dirty="0"/>
              <a:t>Initiative uses an ontology-based strategy to </a:t>
            </a:r>
            <a:r>
              <a:rPr lang="en-US" dirty="0" smtClean="0"/>
              <a:t>integrate genotype–phenotype </a:t>
            </a:r>
            <a:r>
              <a:rPr lang="en-US" dirty="0"/>
              <a:t>data from various sources and species, enabling users to explore phenotypic and </a:t>
            </a:r>
            <a:r>
              <a:rPr lang="en-US" dirty="0" smtClean="0"/>
              <a:t>genotypic </a:t>
            </a:r>
            <a:r>
              <a:rPr lang="en-US" dirty="0"/>
              <a:t>relationships across species</a:t>
            </a:r>
          </a:p>
        </p:txBody>
      </p:sp>
    </p:spTree>
    <p:extLst>
      <p:ext uri="{BB962C8B-B14F-4D97-AF65-F5344CB8AC3E}">
        <p14:creationId xmlns:p14="http://schemas.microsoft.com/office/powerpoint/2010/main" val="321940886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p:cNvSpPr/>
          <p:nvPr/>
        </p:nvSpPr>
        <p:spPr>
          <a:xfrm>
            <a:off x="96715" y="1600200"/>
            <a:ext cx="2362200" cy="3048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p:cNvCxnSpPr/>
          <p:nvPr/>
        </p:nvCxnSpPr>
        <p:spPr>
          <a:xfrm>
            <a:off x="2458915" y="2971800"/>
            <a:ext cx="1371600" cy="1093694"/>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flipV="1">
            <a:off x="2458915" y="1981200"/>
            <a:ext cx="1371600" cy="990602"/>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992315" y="2971800"/>
            <a:ext cx="800100" cy="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775041" y="2590800"/>
            <a:ext cx="337018" cy="832879"/>
            <a:chOff x="5036353" y="1861351"/>
            <a:chExt cx="648072" cy="1224136"/>
          </a:xfrm>
        </p:grpSpPr>
        <p:grpSp>
          <p:nvGrpSpPr>
            <p:cNvPr id="30" name="Group 29"/>
            <p:cNvGrpSpPr/>
            <p:nvPr/>
          </p:nvGrpSpPr>
          <p:grpSpPr>
            <a:xfrm>
              <a:off x="5036353" y="1861351"/>
              <a:ext cx="648072" cy="1224136"/>
              <a:chOff x="1223628" y="4293096"/>
              <a:chExt cx="648072" cy="1224136"/>
            </a:xfrm>
          </p:grpSpPr>
          <p:sp>
            <p:nvSpPr>
              <p:cNvPr id="34" name="Flowchart: Delay 33"/>
              <p:cNvSpPr/>
              <p:nvPr/>
            </p:nvSpPr>
            <p:spPr>
              <a:xfrm rot="16200000">
                <a:off x="1259632" y="4941168"/>
                <a:ext cx="576064" cy="576064"/>
              </a:xfrm>
              <a:prstGeom prst="flowChartDelay">
                <a:avLst/>
              </a:prstGeom>
              <a:solidFill>
                <a:schemeClr val="accent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35" name="Flowchart: Connector 34"/>
              <p:cNvSpPr/>
              <p:nvPr/>
            </p:nvSpPr>
            <p:spPr>
              <a:xfrm>
                <a:off x="1223628" y="4293096"/>
                <a:ext cx="648072" cy="648072"/>
              </a:xfrm>
              <a:prstGeom prst="flowChartConnector">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6" name="Flowchart: Delay 35"/>
              <p:cNvSpPr/>
              <p:nvPr/>
            </p:nvSpPr>
            <p:spPr>
              <a:xfrm rot="5400000">
                <a:off x="1610245" y="5108038"/>
                <a:ext cx="144316" cy="174623"/>
              </a:xfrm>
              <a:prstGeom prst="flowChartDelay">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cxnSp>
          <p:nvCxnSpPr>
            <p:cNvPr id="27" name="Straight Connector 26"/>
            <p:cNvCxnSpPr>
              <a:stCxn id="34" idx="3"/>
              <a:endCxn id="34" idx="1"/>
            </p:cNvCxnSpPr>
            <p:nvPr/>
          </p:nvCxnSpPr>
          <p:spPr>
            <a:xfrm>
              <a:off x="5360389" y="2509423"/>
              <a:ext cx="0" cy="576064"/>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grpSp>
        <p:nvGrpSpPr>
          <p:cNvPr id="37" name="Group 36"/>
          <p:cNvGrpSpPr/>
          <p:nvPr/>
        </p:nvGrpSpPr>
        <p:grpSpPr>
          <a:xfrm>
            <a:off x="3754315" y="3581400"/>
            <a:ext cx="457200" cy="914400"/>
            <a:chOff x="1710997" y="5216906"/>
            <a:chExt cx="648072" cy="1224136"/>
          </a:xfrm>
        </p:grpSpPr>
        <p:grpSp>
          <p:nvGrpSpPr>
            <p:cNvPr id="42" name="Group 41"/>
            <p:cNvGrpSpPr/>
            <p:nvPr/>
          </p:nvGrpSpPr>
          <p:grpSpPr>
            <a:xfrm>
              <a:off x="1710997" y="5216906"/>
              <a:ext cx="648072" cy="1224136"/>
              <a:chOff x="1223628" y="4293096"/>
              <a:chExt cx="648072" cy="1224136"/>
            </a:xfrm>
          </p:grpSpPr>
          <p:sp>
            <p:nvSpPr>
              <p:cNvPr id="44" name="Flowchart: Delay 43"/>
              <p:cNvSpPr/>
              <p:nvPr/>
            </p:nvSpPr>
            <p:spPr>
              <a:xfrm rot="16200000">
                <a:off x="1259632" y="4941168"/>
                <a:ext cx="576064" cy="576064"/>
              </a:xfrm>
              <a:prstGeom prst="flowChartDelay">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45" name="Flowchart: Connector 44"/>
              <p:cNvSpPr/>
              <p:nvPr/>
            </p:nvSpPr>
            <p:spPr>
              <a:xfrm>
                <a:off x="1223628" y="4293096"/>
                <a:ext cx="648072" cy="648072"/>
              </a:xfrm>
              <a:prstGeom prst="flowChartConnector">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46" name="Flowchart: Delay 45"/>
              <p:cNvSpPr/>
              <p:nvPr/>
            </p:nvSpPr>
            <p:spPr>
              <a:xfrm rot="5400000">
                <a:off x="1610245" y="5108038"/>
                <a:ext cx="144316" cy="174623"/>
              </a:xfrm>
              <a:prstGeom prst="flowChartDelay">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cxnSp>
          <p:nvCxnSpPr>
            <p:cNvPr id="39" name="Straight Connector 38"/>
            <p:cNvCxnSpPr>
              <a:stCxn id="44"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grpSp>
        <p:nvGrpSpPr>
          <p:cNvPr id="47" name="Group 46"/>
          <p:cNvGrpSpPr/>
          <p:nvPr/>
        </p:nvGrpSpPr>
        <p:grpSpPr>
          <a:xfrm>
            <a:off x="3830515" y="1734413"/>
            <a:ext cx="242266" cy="703987"/>
            <a:chOff x="1710997" y="5216906"/>
            <a:chExt cx="648072" cy="1224136"/>
          </a:xfrm>
        </p:grpSpPr>
        <p:grpSp>
          <p:nvGrpSpPr>
            <p:cNvPr id="48" name="Group 47"/>
            <p:cNvGrpSpPr/>
            <p:nvPr/>
          </p:nvGrpSpPr>
          <p:grpSpPr>
            <a:xfrm>
              <a:off x="1710997" y="5216906"/>
              <a:ext cx="648072" cy="1224136"/>
              <a:chOff x="1223628" y="4293096"/>
              <a:chExt cx="648072" cy="1224136"/>
            </a:xfrm>
          </p:grpSpPr>
          <p:sp>
            <p:nvSpPr>
              <p:cNvPr id="50" name="Flowchart: Delay 49"/>
              <p:cNvSpPr/>
              <p:nvPr/>
            </p:nvSpPr>
            <p:spPr>
              <a:xfrm rot="16200000">
                <a:off x="1259632" y="4941168"/>
                <a:ext cx="576064" cy="576064"/>
              </a:xfrm>
              <a:prstGeom prst="flowChartDelay">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sp>
            <p:nvSpPr>
              <p:cNvPr id="51" name="Flowchart: Connector 50"/>
              <p:cNvSpPr/>
              <p:nvPr/>
            </p:nvSpPr>
            <p:spPr>
              <a:xfrm>
                <a:off x="1223628" y="4293096"/>
                <a:ext cx="648072" cy="648072"/>
              </a:xfrm>
              <a:prstGeom prst="flowChartConnector">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2" name="Flowchart: Delay 51"/>
              <p:cNvSpPr/>
              <p:nvPr/>
            </p:nvSpPr>
            <p:spPr>
              <a:xfrm rot="5400000">
                <a:off x="1610245" y="5108038"/>
                <a:ext cx="144316" cy="174623"/>
              </a:xfrm>
              <a:prstGeom prst="flowChartDelay">
                <a:avLst/>
              </a:prstGeom>
              <a:solidFill>
                <a:schemeClr val="accent6">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prstClr val="black"/>
                    </a:solidFill>
                  </a:ln>
                  <a:solidFill>
                    <a:prstClr val="white"/>
                  </a:solidFill>
                </a:endParaRPr>
              </a:p>
            </p:txBody>
          </p:sp>
        </p:grpSp>
        <p:cxnSp>
          <p:nvCxnSpPr>
            <p:cNvPr id="49" name="Straight Connector 48"/>
            <p:cNvCxnSpPr>
              <a:stCxn id="50" idx="3"/>
            </p:cNvCxnSpPr>
            <p:nvPr/>
          </p:nvCxnSpPr>
          <p:spPr>
            <a:xfrm>
              <a:off x="2035033" y="5864978"/>
              <a:ext cx="0" cy="576063"/>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sp>
        <p:nvSpPr>
          <p:cNvPr id="56" name="Rectangle 55"/>
          <p:cNvSpPr/>
          <p:nvPr/>
        </p:nvSpPr>
        <p:spPr>
          <a:xfrm flipV="1">
            <a:off x="4135315" y="3954793"/>
            <a:ext cx="914401" cy="5471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solidFill>
                <a:prstClr val="black"/>
              </a:solidFill>
            </a:endParaRPr>
          </a:p>
        </p:txBody>
      </p:sp>
      <p:sp>
        <p:nvSpPr>
          <p:cNvPr id="57" name="Flowchart: Delay 56"/>
          <p:cNvSpPr/>
          <p:nvPr/>
        </p:nvSpPr>
        <p:spPr>
          <a:xfrm rot="16200000">
            <a:off x="4377559" y="4280844"/>
            <a:ext cx="672848" cy="366663"/>
          </a:xfrm>
          <a:prstGeom prst="flowChartDela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solidFill>
                <a:prstClr val="black"/>
              </a:solidFill>
            </a:endParaRPr>
          </a:p>
        </p:txBody>
      </p:sp>
      <p:sp>
        <p:nvSpPr>
          <p:cNvPr id="58" name="Rectangle 57"/>
          <p:cNvSpPr/>
          <p:nvPr/>
        </p:nvSpPr>
        <p:spPr>
          <a:xfrm flipV="1">
            <a:off x="4011589" y="2806634"/>
            <a:ext cx="733326" cy="442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solidFill>
                <a:prstClr val="black"/>
              </a:solidFill>
            </a:endParaRPr>
          </a:p>
        </p:txBody>
      </p:sp>
      <p:sp>
        <p:nvSpPr>
          <p:cNvPr id="59" name="Flowchart: Delay 58"/>
          <p:cNvSpPr/>
          <p:nvPr/>
        </p:nvSpPr>
        <p:spPr>
          <a:xfrm rot="16200000">
            <a:off x="4196133" y="3147375"/>
            <a:ext cx="482544" cy="146979"/>
          </a:xfrm>
          <a:prstGeom prst="flowChartDela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solidFill>
                <a:prstClr val="black"/>
              </a:solidFill>
            </a:endParaRPr>
          </a:p>
        </p:txBody>
      </p:sp>
      <p:sp>
        <p:nvSpPr>
          <p:cNvPr id="60" name="Rectangle 59"/>
          <p:cNvSpPr/>
          <p:nvPr/>
        </p:nvSpPr>
        <p:spPr>
          <a:xfrm flipV="1">
            <a:off x="4019343" y="1849992"/>
            <a:ext cx="453574" cy="3228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solidFill>
                <a:prstClr val="black"/>
              </a:solidFill>
            </a:endParaRPr>
          </a:p>
        </p:txBody>
      </p:sp>
      <p:sp>
        <p:nvSpPr>
          <p:cNvPr id="61" name="Flowchart: Delay 60"/>
          <p:cNvSpPr/>
          <p:nvPr/>
        </p:nvSpPr>
        <p:spPr>
          <a:xfrm rot="16200000">
            <a:off x="4137612" y="2153509"/>
            <a:ext cx="352025" cy="90912"/>
          </a:xfrm>
          <a:prstGeom prst="flowChartDela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solidFill>
                <a:prstClr val="black"/>
              </a:solidFill>
            </a:endParaRPr>
          </a:p>
        </p:txBody>
      </p:sp>
      <p:sp>
        <p:nvSpPr>
          <p:cNvPr id="73" name="TextBox 72"/>
          <p:cNvSpPr txBox="1"/>
          <p:nvPr/>
        </p:nvSpPr>
        <p:spPr>
          <a:xfrm>
            <a:off x="87923" y="2438400"/>
            <a:ext cx="2494086"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‘sea ice’ and ‘thickness’</a:t>
            </a:r>
            <a:endParaRPr lang="en-US" sz="1600" dirty="0">
              <a:latin typeface="Times New Roman" pitchFamily="18" charset="0"/>
              <a:cs typeface="Times New Roman" pitchFamily="18" charset="0"/>
            </a:endParaRPr>
          </a:p>
        </p:txBody>
      </p:sp>
      <p:sp>
        <p:nvSpPr>
          <p:cNvPr id="74" name="TextBox 73"/>
          <p:cNvSpPr txBox="1"/>
          <p:nvPr/>
        </p:nvSpPr>
        <p:spPr>
          <a:xfrm>
            <a:off x="153865" y="1749007"/>
            <a:ext cx="22479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Get data about:</a:t>
            </a:r>
            <a:endParaRPr lang="en-US" dirty="0">
              <a:latin typeface="Times New Roman" pitchFamily="18" charset="0"/>
              <a:cs typeface="Times New Roman" pitchFamily="18" charset="0"/>
            </a:endParaRPr>
          </a:p>
        </p:txBody>
      </p:sp>
      <p:sp>
        <p:nvSpPr>
          <p:cNvPr id="75" name="TextBox 74"/>
          <p:cNvSpPr txBox="1"/>
          <p:nvPr/>
        </p:nvSpPr>
        <p:spPr>
          <a:xfrm>
            <a:off x="117229" y="3090446"/>
            <a:ext cx="2494086"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‘part of’ a ‘marine biome’</a:t>
            </a:r>
            <a:endParaRPr lang="en-US" sz="1600" dirty="0">
              <a:latin typeface="Times New Roman" pitchFamily="18" charset="0"/>
              <a:cs typeface="Times New Roman" pitchFamily="18" charset="0"/>
            </a:endParaRPr>
          </a:p>
        </p:txBody>
      </p:sp>
      <p:sp>
        <p:nvSpPr>
          <p:cNvPr id="76" name="TextBox 75"/>
          <p:cNvSpPr txBox="1"/>
          <p:nvPr/>
        </p:nvSpPr>
        <p:spPr>
          <a:xfrm>
            <a:off x="1378194" y="3581400"/>
            <a:ext cx="603006"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77" name="TextBox 76"/>
          <p:cNvSpPr txBox="1"/>
          <p:nvPr/>
        </p:nvSpPr>
        <p:spPr>
          <a:xfrm>
            <a:off x="3124200" y="1597223"/>
            <a:ext cx="1161558" cy="307777"/>
          </a:xfrm>
          <a:prstGeom prst="rect">
            <a:avLst/>
          </a:prstGeom>
          <a:noFill/>
        </p:spPr>
        <p:txBody>
          <a:bodyPr wrap="square" rtlCol="0">
            <a:spAutoFit/>
          </a:bodyPr>
          <a:lstStyle/>
          <a:p>
            <a:r>
              <a:rPr lang="en-US" sz="1400" dirty="0" smtClean="0">
                <a:latin typeface="Times New Roman" pitchFamily="18" charset="0"/>
                <a:cs typeface="Times New Roman" pitchFamily="18" charset="0"/>
              </a:rPr>
              <a:t>Basic user</a:t>
            </a:r>
            <a:endParaRPr lang="en-US" sz="1400" dirty="0">
              <a:latin typeface="Times New Roman" pitchFamily="18" charset="0"/>
              <a:cs typeface="Times New Roman" pitchFamily="18" charset="0"/>
            </a:endParaRPr>
          </a:p>
        </p:txBody>
      </p:sp>
      <p:sp>
        <p:nvSpPr>
          <p:cNvPr id="78" name="TextBox 77"/>
          <p:cNvSpPr txBox="1"/>
          <p:nvPr/>
        </p:nvSpPr>
        <p:spPr>
          <a:xfrm>
            <a:off x="3128654" y="2494700"/>
            <a:ext cx="1765869" cy="307777"/>
          </a:xfrm>
          <a:prstGeom prst="rect">
            <a:avLst/>
          </a:prstGeom>
          <a:noFill/>
        </p:spPr>
        <p:txBody>
          <a:bodyPr wrap="square" rtlCol="0">
            <a:spAutoFit/>
          </a:bodyPr>
          <a:lstStyle/>
          <a:p>
            <a:r>
              <a:rPr lang="en-US" sz="1400" dirty="0" smtClean="0">
                <a:latin typeface="Times New Roman" pitchFamily="18" charset="0"/>
                <a:cs typeface="Times New Roman" pitchFamily="18" charset="0"/>
              </a:rPr>
              <a:t>Intermediate user</a:t>
            </a:r>
            <a:endParaRPr lang="en-US" sz="1400" dirty="0">
              <a:latin typeface="Times New Roman" pitchFamily="18" charset="0"/>
              <a:cs typeface="Times New Roman" pitchFamily="18" charset="0"/>
            </a:endParaRPr>
          </a:p>
        </p:txBody>
      </p:sp>
      <p:sp>
        <p:nvSpPr>
          <p:cNvPr id="79" name="TextBox 78"/>
          <p:cNvSpPr txBox="1"/>
          <p:nvPr/>
        </p:nvSpPr>
        <p:spPr>
          <a:xfrm>
            <a:off x="3176089" y="3578423"/>
            <a:ext cx="1765869" cy="307777"/>
          </a:xfrm>
          <a:prstGeom prst="rect">
            <a:avLst/>
          </a:prstGeom>
          <a:noFill/>
        </p:spPr>
        <p:txBody>
          <a:bodyPr wrap="square" rtlCol="0">
            <a:spAutoFit/>
          </a:bodyPr>
          <a:lstStyle/>
          <a:p>
            <a:r>
              <a:rPr lang="en-US" sz="1400" dirty="0" smtClean="0">
                <a:latin typeface="Times New Roman" pitchFamily="18" charset="0"/>
                <a:cs typeface="Times New Roman" pitchFamily="18" charset="0"/>
              </a:rPr>
              <a:t>Advanced user</a:t>
            </a:r>
            <a:endParaRPr lang="en-US" sz="1400" dirty="0">
              <a:latin typeface="Times New Roman" pitchFamily="18" charset="0"/>
              <a:cs typeface="Times New Roman" pitchFamily="18" charset="0"/>
            </a:endParaRPr>
          </a:p>
        </p:txBody>
      </p:sp>
      <p:cxnSp>
        <p:nvCxnSpPr>
          <p:cNvPr id="80" name="Straight Arrow Connector 79"/>
          <p:cNvCxnSpPr/>
          <p:nvPr/>
        </p:nvCxnSpPr>
        <p:spPr>
          <a:xfrm>
            <a:off x="4800600" y="2971802"/>
            <a:ext cx="1383323" cy="77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105400" y="4191000"/>
            <a:ext cx="1078523" cy="1046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533900" y="1981198"/>
            <a:ext cx="1714500" cy="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492261" y="824468"/>
            <a:ext cx="3162300" cy="707886"/>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C: </a:t>
            </a:r>
            <a:r>
              <a:rPr lang="en-US" sz="2000" dirty="0" smtClean="0">
                <a:latin typeface="Times New Roman" pitchFamily="18" charset="0"/>
                <a:cs typeface="Times New Roman" pitchFamily="18" charset="0"/>
              </a:rPr>
              <a:t>How much of the total data did the users retrieve? </a:t>
            </a:r>
            <a:endParaRPr lang="en-US" sz="2000" dirty="0">
              <a:latin typeface="Times New Roman" pitchFamily="18" charset="0"/>
              <a:cs typeface="Times New Roman" pitchFamily="18" charset="0"/>
            </a:endParaRPr>
          </a:p>
        </p:txBody>
      </p:sp>
      <p:sp>
        <p:nvSpPr>
          <p:cNvPr id="84" name="TextBox 83"/>
          <p:cNvSpPr txBox="1"/>
          <p:nvPr/>
        </p:nvSpPr>
        <p:spPr>
          <a:xfrm>
            <a:off x="3071931" y="838200"/>
            <a:ext cx="2135272" cy="400110"/>
          </a:xfrm>
          <a:prstGeom prst="rect">
            <a:avLst/>
          </a:prstGeom>
          <a:noFill/>
        </p:spPr>
        <p:txBody>
          <a:bodyPr wrap="square" rtlCol="0">
            <a:spAutoFit/>
          </a:bodyPr>
          <a:lstStyle/>
          <a:p>
            <a:r>
              <a:rPr lang="en-US" sz="2000" b="1" dirty="0">
                <a:latin typeface="Times New Roman" pitchFamily="18" charset="0"/>
                <a:cs typeface="Times New Roman" pitchFamily="18" charset="0"/>
              </a:rPr>
              <a:t>B</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user expertise:</a:t>
            </a:r>
            <a:endParaRPr lang="en-US" sz="2000" dirty="0">
              <a:latin typeface="Times New Roman" pitchFamily="18" charset="0"/>
              <a:cs typeface="Times New Roman" pitchFamily="18" charset="0"/>
            </a:endParaRPr>
          </a:p>
        </p:txBody>
      </p:sp>
      <p:sp>
        <p:nvSpPr>
          <p:cNvPr id="85" name="TextBox 84"/>
          <p:cNvSpPr txBox="1"/>
          <p:nvPr/>
        </p:nvSpPr>
        <p:spPr>
          <a:xfrm>
            <a:off x="139211" y="840190"/>
            <a:ext cx="2442798"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A: </a:t>
            </a:r>
            <a:r>
              <a:rPr lang="en-US" sz="2000" dirty="0" smtClean="0">
                <a:latin typeface="Times New Roman" pitchFamily="18" charset="0"/>
                <a:cs typeface="Times New Roman" pitchFamily="18" charset="0"/>
              </a:rPr>
              <a:t>query questions:</a:t>
            </a:r>
            <a:endParaRPr lang="en-US" sz="2000" dirty="0">
              <a:latin typeface="Times New Roman" pitchFamily="18" charset="0"/>
              <a:cs typeface="Times New Roman" pitchFamily="18" charset="0"/>
            </a:endParaRPr>
          </a:p>
        </p:txBody>
      </p:sp>
      <p:pic>
        <p:nvPicPr>
          <p:cNvPr id="89" name="Picture 4" descr="C:\Users\pbuttigi\AppData\Local\Microsoft\Windows\Temporary Internet Files\Content.IE5\XX6JAFDU\137381189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1855" y="3563273"/>
            <a:ext cx="1116623" cy="90090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3932239"/>
            <a:ext cx="325080" cy="43781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0856" y="3952753"/>
            <a:ext cx="325080" cy="43781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C:\Users\pbuttigi\AppData\Local\Microsoft\Windows\Temporary Internet Files\Content.IE5\XX6JAFDU\137381189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9655" y="3773096"/>
            <a:ext cx="501503" cy="675423"/>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5867400" y="4876800"/>
            <a:ext cx="2031115"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D: </a:t>
            </a:r>
            <a:r>
              <a:rPr lang="en-US" sz="2000" dirty="0" smtClean="0">
                <a:latin typeface="Times New Roman" pitchFamily="18" charset="0"/>
                <a:cs typeface="Times New Roman" pitchFamily="18" charset="0"/>
              </a:rPr>
              <a:t>Total data. </a:t>
            </a:r>
            <a:endParaRPr lang="en-US" sz="2000" dirty="0">
              <a:latin typeface="Times New Roman" pitchFamily="18" charset="0"/>
              <a:cs typeface="Times New Roman" pitchFamily="18" charset="0"/>
            </a:endParaRPr>
          </a:p>
        </p:txBody>
      </p:sp>
      <p:pic>
        <p:nvPicPr>
          <p:cNvPr id="95" name="Picture 4" descr="C:\Users\pbuttigi\AppData\Local\Microsoft\Windows\Temporary Internet Files\Content.IE5\XX6JAFDU\137381189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3311" y="5499898"/>
            <a:ext cx="1116623" cy="90090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9856" y="5868864"/>
            <a:ext cx="325080" cy="43781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2312" y="5889378"/>
            <a:ext cx="325080" cy="43781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C:\Users\pbuttigi\AppData\Local\Microsoft\Windows\Temporary Internet Files\Content.IE5\XX6JAFDU\137381189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1111" y="5709721"/>
            <a:ext cx="501503" cy="67542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C:\Users\pbuttigi\AppData\Local\Microsoft\Windows\Temporary Internet Files\Content.IE5\XX6JAFDU\137381189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4679" y="6060491"/>
            <a:ext cx="196101" cy="26410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2731320"/>
            <a:ext cx="325080" cy="43781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C:\Users\pbuttigi\AppData\Local\Microsoft\Windows\Temporary Internet Files\Content.IE5\XX6JAFDU\137381189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1111" y="2590800"/>
            <a:ext cx="501503" cy="67542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C:\Users\pbuttigi\AppData\Local\Microsoft\Windows\Temporary Internet Files\Content.IE5\XX6JAFDU\13738118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8294" y="1713923"/>
            <a:ext cx="325080" cy="437817"/>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p:cNvSpPr txBox="1"/>
          <p:nvPr/>
        </p:nvSpPr>
        <p:spPr>
          <a:xfrm>
            <a:off x="5559083" y="1586952"/>
            <a:ext cx="964223" cy="400110"/>
          </a:xfrm>
          <a:prstGeom prst="rect">
            <a:avLst/>
          </a:prstGeom>
          <a:noFill/>
        </p:spPr>
        <p:txBody>
          <a:bodyPr wrap="square" rtlCol="0">
            <a:spAutoFit/>
          </a:bodyPr>
          <a:lstStyle/>
          <a:p>
            <a:r>
              <a:rPr lang="en-US" sz="2000" b="1" dirty="0" smtClean="0">
                <a:solidFill>
                  <a:schemeClr val="accent6"/>
                </a:solidFill>
                <a:latin typeface="Times New Roman" pitchFamily="18" charset="0"/>
                <a:cs typeface="Times New Roman" pitchFamily="18" charset="0"/>
              </a:rPr>
              <a:t>5 %</a:t>
            </a:r>
            <a:endParaRPr lang="en-US" sz="2000" dirty="0">
              <a:solidFill>
                <a:schemeClr val="accent6"/>
              </a:solidFill>
              <a:latin typeface="Times New Roman" pitchFamily="18" charset="0"/>
              <a:cs typeface="Times New Roman" pitchFamily="18" charset="0"/>
            </a:endParaRPr>
          </a:p>
        </p:txBody>
      </p:sp>
      <p:sp>
        <p:nvSpPr>
          <p:cNvPr id="104" name="TextBox 103"/>
          <p:cNvSpPr txBox="1"/>
          <p:nvPr/>
        </p:nvSpPr>
        <p:spPr>
          <a:xfrm>
            <a:off x="5551911" y="2567969"/>
            <a:ext cx="971395" cy="400110"/>
          </a:xfrm>
          <a:prstGeom prst="rect">
            <a:avLst/>
          </a:prstGeom>
          <a:noFill/>
        </p:spPr>
        <p:txBody>
          <a:bodyPr wrap="square" rtlCol="0">
            <a:spAutoFit/>
          </a:bodyPr>
          <a:lstStyle/>
          <a:p>
            <a:r>
              <a:rPr lang="en-US" sz="2000" b="1" dirty="0" smtClean="0">
                <a:solidFill>
                  <a:schemeClr val="accent6"/>
                </a:solidFill>
                <a:latin typeface="Times New Roman" pitchFamily="18" charset="0"/>
                <a:cs typeface="Times New Roman" pitchFamily="18" charset="0"/>
              </a:rPr>
              <a:t>35 %</a:t>
            </a:r>
            <a:endParaRPr lang="en-US" sz="2000" dirty="0">
              <a:solidFill>
                <a:schemeClr val="accent6"/>
              </a:solidFill>
              <a:latin typeface="Times New Roman" pitchFamily="18" charset="0"/>
              <a:cs typeface="Times New Roman" pitchFamily="18" charset="0"/>
            </a:endParaRPr>
          </a:p>
        </p:txBody>
      </p:sp>
      <p:sp>
        <p:nvSpPr>
          <p:cNvPr id="105" name="TextBox 104"/>
          <p:cNvSpPr txBox="1"/>
          <p:nvPr/>
        </p:nvSpPr>
        <p:spPr>
          <a:xfrm>
            <a:off x="5551911" y="3790890"/>
            <a:ext cx="1001289" cy="400110"/>
          </a:xfrm>
          <a:prstGeom prst="rect">
            <a:avLst/>
          </a:prstGeom>
          <a:noFill/>
        </p:spPr>
        <p:txBody>
          <a:bodyPr wrap="square" rtlCol="0">
            <a:spAutoFit/>
          </a:bodyPr>
          <a:lstStyle/>
          <a:p>
            <a:r>
              <a:rPr lang="en-US" sz="2000" b="1" dirty="0" smtClean="0">
                <a:solidFill>
                  <a:schemeClr val="accent6"/>
                </a:solidFill>
                <a:latin typeface="Times New Roman" pitchFamily="18" charset="0"/>
                <a:cs typeface="Times New Roman" pitchFamily="18" charset="0"/>
              </a:rPr>
              <a:t>97 %</a:t>
            </a:r>
            <a:endParaRPr lang="en-US" sz="2000" dirty="0">
              <a:solidFill>
                <a:schemeClr val="accent6"/>
              </a:solidFill>
              <a:latin typeface="Times New Roman" pitchFamily="18" charset="0"/>
              <a:cs typeface="Times New Roman" pitchFamily="18" charset="0"/>
            </a:endParaRPr>
          </a:p>
        </p:txBody>
      </p:sp>
      <p:pic>
        <p:nvPicPr>
          <p:cNvPr id="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655986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270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85803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425" y="1447800"/>
            <a:ext cx="7722575" cy="5055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endParaRPr lang="en-US" altLang="x-none" sz="2400" dirty="0">
              <a:solidFill>
                <a:srgbClr val="000000"/>
              </a:solidFill>
              <a:latin typeface="Times New Roman" pitchFamily="16" charset="0"/>
              <a:cs typeface="Times New Roman" pitchFamily="16" charset="0"/>
            </a:endParaRPr>
          </a:p>
          <a:p>
            <a:pPr algn="ctr" eaLnBrk="1"/>
            <a:r>
              <a:rPr lang="en-US" altLang="x-none" sz="2400" dirty="0">
                <a:solidFill>
                  <a:srgbClr val="000000"/>
                </a:solidFill>
                <a:latin typeface="Times New Roman" pitchFamily="16" charset="0"/>
                <a:cs typeface="Times New Roman" pitchFamily="16" charset="0"/>
              </a:rPr>
              <a:t>“What level of querying expertise is required to mobilize ‘well’ annotated data?”</a:t>
            </a:r>
          </a:p>
          <a:p>
            <a:pPr algn="ctr" eaLnBrk="1">
              <a:buClrTx/>
              <a:buFontTx/>
              <a:buNone/>
            </a:pPr>
            <a:endParaRPr lang="en-US" altLang="x-none" sz="2400" dirty="0">
              <a:solidFill>
                <a:srgbClr val="000000"/>
              </a:solidFill>
              <a:latin typeface="Times New Roman" pitchFamily="16" charset="0"/>
              <a:cs typeface="Times New Roman" pitchFamily="16" charset="0"/>
            </a:endParaRP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sp>
        <p:nvSpPr>
          <p:cNvPr id="4100" name="Text Box 3"/>
          <p:cNvSpPr txBox="1">
            <a:spLocks noChangeArrowheads="1"/>
          </p:cNvSpPr>
          <p:nvPr/>
        </p:nvSpPr>
        <p:spPr bwMode="auto">
          <a:xfrm>
            <a:off x="76200" y="1676400"/>
            <a:ext cx="2360760" cy="3977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798" rIns="0" bIns="0"/>
          <a:lstStyle>
            <a:lvl1pPr marL="457200" indent="-457200"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1pPr>
            <a:lvl2pPr marL="855663" indent="-457200"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2pPr>
            <a:lvl3pPr marL="1255713" indent="-457200"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3pPr>
            <a:lvl4pPr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4pPr>
            <a:lvl5pPr eaLnBrk="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defRPr>
                <a:solidFill>
                  <a:schemeClr val="bg1"/>
                </a:solidFill>
                <a:latin typeface="Arial" charset="0"/>
                <a:ea typeface="Noto Sans CJK SC Regular" charset="0"/>
                <a:cs typeface="Noto Sans CJK SC Regular" charset="0"/>
              </a:defRPr>
            </a:lvl9pPr>
          </a:lstStyle>
          <a:p>
            <a:pPr marL="0" indent="0" eaLnBrk="1">
              <a:spcBef>
                <a:spcPts val="1293"/>
              </a:spcBef>
            </a:pPr>
            <a:r>
              <a:rPr lang="en-US" altLang="x-none" sz="2000" dirty="0" smtClean="0">
                <a:solidFill>
                  <a:srgbClr val="000000"/>
                </a:solidFill>
                <a:latin typeface="Times New Roman" pitchFamily="16" charset="0"/>
                <a:cs typeface="Times New Roman" pitchFamily="16" charset="0"/>
              </a:rPr>
              <a:t>Query for datasets and dataset columns about  parts of X</a:t>
            </a:r>
          </a:p>
          <a:p>
            <a:pPr marL="0" indent="0" eaLnBrk="1">
              <a:spcBef>
                <a:spcPts val="1293"/>
              </a:spcBef>
            </a:pPr>
            <a:endParaRPr lang="en-US" altLang="x-none" sz="20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 y="655986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 y="-1270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846059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255" y="1853001"/>
            <a:ext cx="6134427" cy="4371198"/>
          </a:xfrm>
          <a:prstGeom prst="rect">
            <a:avLst/>
          </a:prstGeom>
        </p:spPr>
      </p:pic>
      <p:sp>
        <p:nvSpPr>
          <p:cNvPr id="10" name="TextBox 9"/>
          <p:cNvSpPr txBox="1"/>
          <p:nvPr/>
        </p:nvSpPr>
        <p:spPr>
          <a:xfrm>
            <a:off x="6291257" y="840299"/>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query</a:t>
            </a:r>
            <a:endParaRPr lang="en-US" sz="2400" dirty="0">
              <a:latin typeface="Times New Roman" pitchFamily="18" charset="0"/>
              <a:cs typeface="Times New Roman" pitchFamily="18" charset="0"/>
            </a:endParaRPr>
          </a:p>
        </p:txBody>
      </p:sp>
      <p:sp>
        <p:nvSpPr>
          <p:cNvPr id="11" name="TextBox 10"/>
          <p:cNvSpPr txBox="1"/>
          <p:nvPr/>
        </p:nvSpPr>
        <p:spPr>
          <a:xfrm>
            <a:off x="401468" y="1483669"/>
            <a:ext cx="2819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B</a:t>
            </a:r>
            <a:r>
              <a:rPr lang="en-US" sz="2400" dirty="0" smtClean="0">
                <a:latin typeface="Times New Roman" pitchFamily="18" charset="0"/>
                <a:cs typeface="Times New Roman" pitchFamily="18" charset="0"/>
              </a:rPr>
              <a:t>: knowledge graph:</a:t>
            </a:r>
            <a:endParaRPr lang="en-US" sz="2400" dirty="0">
              <a:latin typeface="Times New Roman" pitchFamily="18" charset="0"/>
              <a:cs typeface="Times New Roman" pitchFamily="18" charset="0"/>
            </a:endParaRPr>
          </a:p>
        </p:txBody>
      </p:sp>
      <p:sp>
        <p:nvSpPr>
          <p:cNvPr id="16" name="TextBox 15"/>
          <p:cNvSpPr txBox="1"/>
          <p:nvPr/>
        </p:nvSpPr>
        <p:spPr>
          <a:xfrm>
            <a:off x="6477000" y="4419600"/>
            <a:ext cx="2590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D</a:t>
            </a:r>
            <a:r>
              <a:rPr lang="en-US" sz="2400" dirty="0" smtClean="0">
                <a:latin typeface="Times New Roman" pitchFamily="18" charset="0"/>
                <a:cs typeface="Times New Roman" pitchFamily="18" charset="0"/>
              </a:rPr>
              <a:t>: return result </a:t>
            </a:r>
            <a:r>
              <a:rPr lang="en-US" sz="2400" dirty="0" smtClean="0">
                <a:solidFill>
                  <a:srgbClr val="FF0000"/>
                </a:solidFill>
                <a:latin typeface="Times New Roman" pitchFamily="18" charset="0"/>
                <a:cs typeface="Times New Roman" pitchFamily="18" charset="0"/>
              </a:rPr>
              <a:t>X</a:t>
            </a:r>
            <a:endParaRPr lang="en-US" sz="2400" dirty="0">
              <a:solidFill>
                <a:srgbClr val="FF0000"/>
              </a:solidFill>
              <a:latin typeface="Times New Roman" pitchFamily="18" charset="0"/>
              <a:cs typeface="Times New Roman" pitchFamily="18" charset="0"/>
            </a:endParaRPr>
          </a:p>
        </p:txBody>
      </p:sp>
      <p:sp>
        <p:nvSpPr>
          <p:cNvPr id="19" name="Rounded Rectangular Callout 18"/>
          <p:cNvSpPr/>
          <p:nvPr/>
        </p:nvSpPr>
        <p:spPr>
          <a:xfrm>
            <a:off x="6720043" y="4961447"/>
            <a:ext cx="1904839" cy="1567552"/>
          </a:xfrm>
          <a:prstGeom prst="wedgeRoundRectCallout">
            <a:avLst>
              <a:gd name="adj1" fmla="val -197056"/>
              <a:gd name="adj2" fmla="val -119706"/>
              <a:gd name="adj3" fmla="val 16667"/>
            </a:avLst>
          </a:prstGeom>
          <a:solidFill>
            <a:srgbClr val="A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 Arrow 22"/>
          <p:cNvSpPr/>
          <p:nvPr/>
        </p:nvSpPr>
        <p:spPr>
          <a:xfrm rot="12549491">
            <a:off x="4542302" y="4788447"/>
            <a:ext cx="2560310" cy="280939"/>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a:xfrm>
            <a:off x="6034082" y="1295400"/>
            <a:ext cx="3048000" cy="2286000"/>
          </a:xfrm>
          <a:prstGeom prst="wedgeRectCallout">
            <a:avLst>
              <a:gd name="adj1" fmla="val 44567"/>
              <a:gd name="adj2" fmla="val 76034"/>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 Arrow 25"/>
          <p:cNvSpPr/>
          <p:nvPr/>
        </p:nvSpPr>
        <p:spPr>
          <a:xfrm flipV="1">
            <a:off x="4134324" y="3799917"/>
            <a:ext cx="1047276" cy="138282"/>
          </a:xfrm>
          <a:prstGeom prst="leftArrow">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Left Arrow 7"/>
          <p:cNvSpPr/>
          <p:nvPr/>
        </p:nvSpPr>
        <p:spPr>
          <a:xfrm>
            <a:off x="4159724" y="1824049"/>
            <a:ext cx="1950558" cy="424983"/>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 Arrow 28"/>
          <p:cNvSpPr/>
          <p:nvPr/>
        </p:nvSpPr>
        <p:spPr>
          <a:xfrm rot="2981346" flipH="1">
            <a:off x="3823555" y="2324653"/>
            <a:ext cx="440748" cy="21166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rot="6775614" flipH="1">
            <a:off x="3680394" y="3191348"/>
            <a:ext cx="814494" cy="210885"/>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987306" y="5222710"/>
            <a:ext cx="1408976" cy="1066293"/>
            <a:chOff x="6973024" y="5399311"/>
            <a:chExt cx="1408976" cy="1066293"/>
          </a:xfrm>
        </p:grpSpPr>
        <p:sp>
          <p:nvSpPr>
            <p:cNvPr id="7" name="Rectangle 6"/>
            <p:cNvSpPr/>
            <p:nvPr/>
          </p:nvSpPr>
          <p:spPr>
            <a:xfrm>
              <a:off x="6973024" y="5399311"/>
              <a:ext cx="1408976" cy="106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315200" y="5460159"/>
              <a:ext cx="900118" cy="923330"/>
            </a:xfrm>
            <a:prstGeom prst="rect">
              <a:avLst/>
            </a:prstGeom>
            <a:noFill/>
          </p:spPr>
          <p:txBody>
            <a:bodyPr wrap="square" rtlCol="0">
              <a:spAutoFit/>
            </a:bodyPr>
            <a:lstStyle/>
            <a:p>
              <a:r>
                <a:rPr lang="en-US" sz="5400" b="1" dirty="0" smtClean="0">
                  <a:solidFill>
                    <a:srgbClr val="FF0000"/>
                  </a:solidFill>
                  <a:latin typeface="Times New Roman" pitchFamily="18" charset="0"/>
                  <a:cs typeface="Times New Roman" pitchFamily="18" charset="0"/>
                </a:rPr>
                <a:t>X</a:t>
              </a:r>
              <a:endParaRPr lang="en-US" sz="5400" b="1" dirty="0">
                <a:solidFill>
                  <a:srgbClr val="FF0000"/>
                </a:solidFill>
                <a:latin typeface="Times New Roman" pitchFamily="18" charset="0"/>
                <a:cs typeface="Times New Roman" pitchFamily="18" charset="0"/>
              </a:endParaRPr>
            </a:p>
          </p:txBody>
        </p:sp>
      </p:grpSp>
      <p:sp>
        <p:nvSpPr>
          <p:cNvPr id="42" name="Rectangle 41"/>
          <p:cNvSpPr/>
          <p:nvPr/>
        </p:nvSpPr>
        <p:spPr>
          <a:xfrm>
            <a:off x="3678943" y="3787676"/>
            <a:ext cx="283457" cy="250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3" name="TextBox 42"/>
          <p:cNvSpPr txBox="1"/>
          <p:nvPr/>
        </p:nvSpPr>
        <p:spPr>
          <a:xfrm>
            <a:off x="3630119" y="3733800"/>
            <a:ext cx="484681"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?X</a:t>
            </a:r>
            <a:endParaRPr lang="en-US" sz="1600" b="1" dirty="0">
              <a:solidFill>
                <a:srgbClr val="FF0000"/>
              </a:solidFill>
              <a:latin typeface="Times New Roman" pitchFamily="18" charset="0"/>
              <a:cs typeface="Times New Roman" pitchFamily="18" charset="0"/>
            </a:endParaRPr>
          </a:p>
        </p:txBody>
      </p:sp>
      <p:sp>
        <p:nvSpPr>
          <p:cNvPr id="18" name="Rectangle 17"/>
          <p:cNvSpPr/>
          <p:nvPr/>
        </p:nvSpPr>
        <p:spPr>
          <a:xfrm>
            <a:off x="5424482" y="3785799"/>
            <a:ext cx="304800" cy="218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5424482" y="3752045"/>
            <a:ext cx="304800" cy="338554"/>
          </a:xfrm>
          <a:prstGeom prst="rect">
            <a:avLst/>
          </a:prstGeom>
          <a:noFill/>
        </p:spPr>
        <p:txBody>
          <a:bodyPr wrap="square" rtlCol="0">
            <a:spAutoFit/>
          </a:bodyPr>
          <a:lstStyle/>
          <a:p>
            <a:r>
              <a:rPr lang="en-US" sz="1600" b="1" dirty="0" smtClean="0">
                <a:solidFill>
                  <a:schemeClr val="accent6"/>
                </a:solidFill>
                <a:latin typeface="Times New Roman" pitchFamily="18" charset="0"/>
                <a:cs typeface="Times New Roman" pitchFamily="18" charset="0"/>
              </a:rPr>
              <a:t>Y</a:t>
            </a:r>
            <a:endParaRPr lang="en-US" sz="1600" b="1" dirty="0">
              <a:solidFill>
                <a:schemeClr val="accent6"/>
              </a:solidFill>
              <a:latin typeface="Times New Roman" pitchFamily="18" charset="0"/>
              <a:cs typeface="Times New Roman" pitchFamily="18" charset="0"/>
            </a:endParaRPr>
          </a:p>
        </p:txBody>
      </p:sp>
      <p:sp>
        <p:nvSpPr>
          <p:cNvPr id="3" name="Rectangle 2"/>
          <p:cNvSpPr/>
          <p:nvPr/>
        </p:nvSpPr>
        <p:spPr>
          <a:xfrm>
            <a:off x="3272574" y="1923244"/>
            <a:ext cx="767752" cy="140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116180" y="1831286"/>
            <a:ext cx="1080540" cy="307777"/>
          </a:xfrm>
          <a:prstGeom prst="rect">
            <a:avLst/>
          </a:prstGeom>
          <a:noFill/>
        </p:spPr>
        <p:txBody>
          <a:bodyPr wrap="square" rtlCol="0">
            <a:spAutoFit/>
          </a:bodyPr>
          <a:lstStyle/>
          <a:p>
            <a:r>
              <a:rPr lang="en-US" sz="1400" b="1" dirty="0" smtClean="0">
                <a:solidFill>
                  <a:srgbClr val="00B050"/>
                </a:solidFill>
                <a:latin typeface="Times New Roman" pitchFamily="18" charset="0"/>
                <a:cs typeface="Times New Roman" pitchFamily="18" charset="0"/>
              </a:rPr>
              <a:t>inputClass</a:t>
            </a:r>
            <a:endParaRPr lang="en-US" sz="1400" b="1" dirty="0">
              <a:solidFill>
                <a:srgbClr val="00B050"/>
              </a:solidFill>
              <a:latin typeface="Times New Roman" pitchFamily="18" charset="0"/>
              <a:cs typeface="Times New Roman" pitchFamily="18" charset="0"/>
            </a:endParaRPr>
          </a:p>
        </p:txBody>
      </p:sp>
      <p:sp>
        <p:nvSpPr>
          <p:cNvPr id="4" name="Rectangle 3"/>
          <p:cNvSpPr/>
          <p:nvPr/>
        </p:nvSpPr>
        <p:spPr>
          <a:xfrm>
            <a:off x="6185293" y="1524000"/>
            <a:ext cx="2820589"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110282" y="1568569"/>
            <a:ext cx="3048000" cy="1754326"/>
          </a:xfrm>
          <a:prstGeom prst="rect">
            <a:avLst/>
          </a:prstGeom>
          <a:noFill/>
        </p:spPr>
        <p:txBody>
          <a:bodyPr wrap="square" rtlCol="0">
            <a:spAutoFit/>
          </a:bodyPr>
          <a:lstStyle/>
          <a:p>
            <a:r>
              <a:rPr lang="en-US" b="1" dirty="0" smtClean="0">
                <a:latin typeface="Times New Roman" pitchFamily="18" charset="0"/>
                <a:cs typeface="Times New Roman" pitchFamily="18" charset="0"/>
              </a:rPr>
              <a:t>SELECT</a:t>
            </a:r>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?X</a:t>
            </a:r>
          </a:p>
          <a:p>
            <a:r>
              <a:rPr lang="en-US" b="1" dirty="0" smtClean="0">
                <a:latin typeface="Times New Roman" pitchFamily="18" charset="0"/>
                <a:cs typeface="Times New Roman" pitchFamily="18" charset="0"/>
              </a:rPr>
              <a:t>FROM</a:t>
            </a:r>
            <a:r>
              <a:rPr lang="en-US"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?X</a:t>
            </a:r>
            <a:r>
              <a:rPr lang="en-US" dirty="0" smtClean="0">
                <a:latin typeface="Times New Roman" pitchFamily="18" charset="0"/>
                <a:cs typeface="Times New Roman" pitchFamily="18" charset="0"/>
              </a:rPr>
              <a:t> subclassOf </a:t>
            </a:r>
            <a:r>
              <a:rPr lang="en-US" b="1" dirty="0" smtClean="0">
                <a:solidFill>
                  <a:srgbClr val="00B050"/>
                </a:solidFill>
                <a:latin typeface="Times New Roman" pitchFamily="18" charset="0"/>
                <a:cs typeface="Times New Roman" pitchFamily="18" charset="0"/>
              </a:rPr>
              <a:t>inputClass</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?X</a:t>
            </a:r>
            <a:r>
              <a:rPr lang="en-US" dirty="0" smtClean="0">
                <a:latin typeface="Times New Roman" pitchFamily="18" charset="0"/>
                <a:cs typeface="Times New Roman" pitchFamily="18" charset="0"/>
              </a:rPr>
              <a:t> partOf </a:t>
            </a:r>
            <a:r>
              <a:rPr lang="en-US" b="1" dirty="0" smtClean="0">
                <a:solidFill>
                  <a:schemeClr val="accent6"/>
                </a:solidFill>
                <a:latin typeface="Times New Roman" pitchFamily="18" charset="0"/>
                <a:cs typeface="Times New Roman" pitchFamily="18" charset="0"/>
              </a:rPr>
              <a:t>Y</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grpSp>
        <p:nvGrpSpPr>
          <p:cNvPr id="5" name="Group 4"/>
          <p:cNvGrpSpPr/>
          <p:nvPr/>
        </p:nvGrpSpPr>
        <p:grpSpPr>
          <a:xfrm>
            <a:off x="2101799" y="3861999"/>
            <a:ext cx="2007125" cy="582692"/>
            <a:chOff x="4691275" y="3129531"/>
            <a:chExt cx="1710887" cy="582692"/>
          </a:xfrm>
        </p:grpSpPr>
        <p:sp>
          <p:nvSpPr>
            <p:cNvPr id="32" name="Rectangle 31"/>
            <p:cNvSpPr/>
            <p:nvPr/>
          </p:nvSpPr>
          <p:spPr>
            <a:xfrm>
              <a:off x="4766113" y="3129531"/>
              <a:ext cx="1177488" cy="582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691275" y="3219226"/>
              <a:ext cx="1710887"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C</a:t>
              </a:r>
              <a:r>
                <a:rPr lang="en-US" sz="2400" dirty="0" smtClean="0">
                  <a:latin typeface="Times New Roman" pitchFamily="18" charset="0"/>
                  <a:cs typeface="Times New Roman" pitchFamily="18" charset="0"/>
                </a:rPr>
                <a:t>: find </a:t>
              </a:r>
              <a:r>
                <a:rPr lang="en-US" sz="2400" b="1" dirty="0" smtClean="0">
                  <a:solidFill>
                    <a:srgbClr val="FF0000"/>
                  </a:solidFill>
                  <a:latin typeface="Times New Roman" pitchFamily="18" charset="0"/>
                  <a:cs typeface="Times New Roman" pitchFamily="18" charset="0"/>
                </a:rPr>
                <a:t>?X</a:t>
              </a:r>
              <a:endParaRPr lang="en-US" sz="2400" b="1" dirty="0">
                <a:solidFill>
                  <a:srgbClr val="FF0000"/>
                </a:solidFill>
                <a:latin typeface="Times New Roman" pitchFamily="18" charset="0"/>
                <a:cs typeface="Times New Roman" pitchFamily="18" charset="0"/>
              </a:endParaRPr>
            </a:p>
          </p:txBody>
        </p:sp>
      </p:grpSp>
      <p:sp>
        <p:nvSpPr>
          <p:cNvPr id="34" name="TextBox 33"/>
          <p:cNvSpPr txBox="1"/>
          <p:nvPr/>
        </p:nvSpPr>
        <p:spPr>
          <a:xfrm>
            <a:off x="3575301" y="2209800"/>
            <a:ext cx="996699" cy="307777"/>
          </a:xfrm>
          <a:prstGeom prst="rect">
            <a:avLst/>
          </a:prstGeom>
          <a:noFill/>
        </p:spPr>
        <p:txBody>
          <a:bodyPr wrap="square" rtlCol="0">
            <a:spAutoFit/>
          </a:bodyPr>
          <a:lstStyle/>
          <a:p>
            <a:r>
              <a:rPr lang="en-US" sz="1400" dirty="0" smtClean="0">
                <a:latin typeface="Times New Roman" pitchFamily="18" charset="0"/>
                <a:cs typeface="Times New Roman" pitchFamily="18" charset="0"/>
              </a:rPr>
              <a:t>subclassOf</a:t>
            </a:r>
            <a:endParaRPr lang="en-US" sz="1400" dirty="0">
              <a:latin typeface="Times New Roman" pitchFamily="18" charset="0"/>
              <a:cs typeface="Times New Roman" pitchFamily="18" charset="0"/>
            </a:endParaRPr>
          </a:p>
        </p:txBody>
      </p:sp>
      <p:sp>
        <p:nvSpPr>
          <p:cNvPr id="35" name="TextBox 34"/>
          <p:cNvSpPr txBox="1"/>
          <p:nvPr/>
        </p:nvSpPr>
        <p:spPr>
          <a:xfrm>
            <a:off x="3505200" y="3121223"/>
            <a:ext cx="996699" cy="307777"/>
          </a:xfrm>
          <a:prstGeom prst="rect">
            <a:avLst/>
          </a:prstGeom>
          <a:noFill/>
        </p:spPr>
        <p:txBody>
          <a:bodyPr wrap="square" rtlCol="0">
            <a:spAutoFit/>
          </a:bodyPr>
          <a:lstStyle/>
          <a:p>
            <a:r>
              <a:rPr lang="en-US" sz="1400" dirty="0" smtClean="0">
                <a:latin typeface="Times New Roman" pitchFamily="18" charset="0"/>
                <a:cs typeface="Times New Roman" pitchFamily="18" charset="0"/>
              </a:rPr>
              <a:t>subclassOf</a:t>
            </a:r>
            <a:endParaRPr lang="en-US" sz="1400" dirty="0">
              <a:latin typeface="Times New Roman" pitchFamily="18" charset="0"/>
              <a:cs typeface="Times New Roman" pitchFamily="18" charset="0"/>
            </a:endParaRPr>
          </a:p>
        </p:txBody>
      </p:sp>
      <p:sp>
        <p:nvSpPr>
          <p:cNvPr id="36" name="TextBox 35"/>
          <p:cNvSpPr txBox="1"/>
          <p:nvPr/>
        </p:nvSpPr>
        <p:spPr>
          <a:xfrm>
            <a:off x="4419600" y="3581400"/>
            <a:ext cx="791513" cy="307777"/>
          </a:xfrm>
          <a:prstGeom prst="rect">
            <a:avLst/>
          </a:prstGeom>
          <a:noFill/>
        </p:spPr>
        <p:txBody>
          <a:bodyPr wrap="square" rtlCol="0">
            <a:spAutoFit/>
          </a:bodyPr>
          <a:lstStyle/>
          <a:p>
            <a:r>
              <a:rPr lang="en-US" sz="1400" dirty="0" smtClean="0">
                <a:latin typeface="Times New Roman" pitchFamily="18" charset="0"/>
                <a:cs typeface="Times New Roman" pitchFamily="18" charset="0"/>
              </a:rPr>
              <a:t>partOf</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28825934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2576"/>
            <a:ext cx="9106484" cy="489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93790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3"/>
          <p:cNvSpPr txBox="1">
            <a:spLocks noChangeArrowheads="1"/>
          </p:cNvSpPr>
          <p:nvPr/>
        </p:nvSpPr>
        <p:spPr bwMode="auto">
          <a:xfrm>
            <a:off x="379560" y="3505200"/>
            <a:ext cx="8763000" cy="1877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798" rIns="0" bIns="0"/>
          <a:lstStyle>
            <a:lvl1pPr marL="342900" indent="-341313"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1pPr>
            <a:lvl2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2pPr>
            <a:lvl3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3pPr>
            <a:lvl4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4pPr>
            <a:lvl5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9pPr>
          </a:lstStyle>
          <a:p>
            <a:pPr eaLnBrk="1">
              <a:spcBef>
                <a:spcPts val="1293"/>
              </a:spcBef>
            </a:pPr>
            <a:r>
              <a:rPr lang="en-US" altLang="x-none" dirty="0">
                <a:solidFill>
                  <a:srgbClr val="000000"/>
                </a:solidFill>
                <a:latin typeface="Times New Roman" pitchFamily="16" charset="0"/>
                <a:cs typeface="Times New Roman" pitchFamily="16" charset="0"/>
              </a:rPr>
              <a:t>Glycine can fit into hydrophilic or hydrophobic environments, due to its minimal </a:t>
            </a:r>
            <a:r>
              <a:rPr lang="en-US" altLang="x-none" dirty="0" smtClean="0">
                <a:solidFill>
                  <a:srgbClr val="000000"/>
                </a:solidFill>
                <a:latin typeface="Times New Roman" pitchFamily="16" charset="0"/>
                <a:cs typeface="Times New Roman" pitchFamily="16" charset="0"/>
              </a:rPr>
              <a:t>side chain </a:t>
            </a:r>
            <a:r>
              <a:rPr lang="en-US" altLang="x-none" dirty="0">
                <a:solidFill>
                  <a:srgbClr val="000000"/>
                </a:solidFill>
                <a:latin typeface="Times New Roman" pitchFamily="16" charset="0"/>
                <a:cs typeface="Times New Roman" pitchFamily="16" charset="0"/>
              </a:rPr>
              <a:t>of only one hydrogen atom.</a:t>
            </a:r>
          </a:p>
          <a:p>
            <a:pPr eaLnBrk="1">
              <a:spcBef>
                <a:spcPts val="1293"/>
              </a:spcBef>
            </a:pPr>
            <a:r>
              <a:rPr lang="en-US" altLang="x-none" dirty="0" smtClean="0">
                <a:solidFill>
                  <a:srgbClr val="000000"/>
                </a:solidFill>
                <a:latin typeface="Times New Roman" pitchFamily="16" charset="0"/>
                <a:cs typeface="Times New Roman" pitchFamily="16" charset="0"/>
              </a:rPr>
              <a:t>In </a:t>
            </a:r>
            <a:r>
              <a:rPr lang="en-US" altLang="x-none" dirty="0">
                <a:solidFill>
                  <a:srgbClr val="000000"/>
                </a:solidFill>
                <a:latin typeface="Times New Roman" pitchFamily="16" charset="0"/>
                <a:cs typeface="Times New Roman" pitchFamily="16" charset="0"/>
              </a:rPr>
              <a:t>contrast to soluble proteins where glycine is a noted helix breaker</a:t>
            </a:r>
          </a:p>
          <a:p>
            <a:pPr eaLnBrk="1">
              <a:spcBef>
                <a:spcPts val="1293"/>
              </a:spcBef>
            </a:pPr>
            <a:r>
              <a:rPr lang="en-US" altLang="x-none" dirty="0" smtClean="0">
                <a:solidFill>
                  <a:srgbClr val="000000"/>
                </a:solidFill>
                <a:latin typeface="Times New Roman" pitchFamily="16" charset="0"/>
                <a:cs typeface="Times New Roman" pitchFamily="16" charset="0"/>
              </a:rPr>
              <a:t>The </a:t>
            </a:r>
            <a:r>
              <a:rPr lang="en-US" altLang="x-none" dirty="0">
                <a:solidFill>
                  <a:srgbClr val="000000"/>
                </a:solidFill>
                <a:latin typeface="Times New Roman" pitchFamily="16" charset="0"/>
                <a:cs typeface="Times New Roman" pitchFamily="16" charset="0"/>
              </a:rPr>
              <a:t>picture that emerges is one where glycine residues serve as molecular notches for </a:t>
            </a:r>
            <a:r>
              <a:rPr lang="en-US" altLang="x-none" dirty="0" smtClean="0">
                <a:solidFill>
                  <a:srgbClr val="000000"/>
                </a:solidFill>
                <a:latin typeface="Times New Roman" pitchFamily="16" charset="0"/>
                <a:cs typeface="Times New Roman" pitchFamily="16" charset="0"/>
              </a:rPr>
              <a:t>orienting multiple </a:t>
            </a:r>
            <a:r>
              <a:rPr lang="en-US" altLang="x-none" dirty="0">
                <a:solidFill>
                  <a:srgbClr val="000000"/>
                </a:solidFill>
                <a:latin typeface="Times New Roman" pitchFamily="16" charset="0"/>
                <a:cs typeface="Times New Roman" pitchFamily="16" charset="0"/>
              </a:rPr>
              <a:t>helices in a folded protein complex.</a:t>
            </a:r>
            <a:endParaRPr lang="en-US" altLang="x-none" dirty="0">
              <a:solidFill>
                <a:srgbClr val="000000"/>
              </a:solidFill>
              <a:latin typeface="Times New Roman" pitchFamily="16" charset="0"/>
              <a:cs typeface="Times New Roman" pitchFamily="16"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78730"/>
            <a:ext cx="6211020" cy="2070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3"/>
          <p:cNvSpPr txBox="1">
            <a:spLocks noChangeArrowheads="1"/>
          </p:cNvSpPr>
          <p:nvPr/>
        </p:nvSpPr>
        <p:spPr bwMode="auto">
          <a:xfrm>
            <a:off x="570060" y="4803233"/>
            <a:ext cx="8763000" cy="1877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798" rIns="0" bIns="0"/>
          <a:lstStyle>
            <a:lvl1pPr marL="342900" indent="-341313"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1pPr>
            <a:lvl2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2pPr>
            <a:lvl3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3pPr>
            <a:lvl4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4pPr>
            <a:lvl5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9pPr>
          </a:lstStyle>
          <a:p>
            <a:pPr eaLnBrk="1">
              <a:spcBef>
                <a:spcPts val="1293"/>
              </a:spcBef>
            </a:pPr>
            <a:endParaRPr lang="en-US" altLang="x-none" dirty="0">
              <a:solidFill>
                <a:srgbClr val="000000"/>
              </a:solidFill>
              <a:latin typeface="Times New Roman" pitchFamily="16" charset="0"/>
              <a:cs typeface="Times New Roman" pitchFamily="16" charset="0"/>
            </a:endParaRPr>
          </a:p>
        </p:txBody>
      </p:sp>
    </p:spTree>
    <p:extLst>
      <p:ext uri="{BB962C8B-B14F-4D97-AF65-F5344CB8AC3E}">
        <p14:creationId xmlns:p14="http://schemas.microsoft.com/office/powerpoint/2010/main" val="34946444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3"/>
          <p:cNvSpPr txBox="1">
            <a:spLocks noChangeArrowheads="1"/>
          </p:cNvSpPr>
          <p:nvPr/>
        </p:nvSpPr>
        <p:spPr bwMode="auto">
          <a:xfrm>
            <a:off x="352425" y="3581400"/>
            <a:ext cx="8763000" cy="1877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798" rIns="0" bIns="0"/>
          <a:lstStyle>
            <a:lvl1pPr marL="342900" indent="-341313"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1pPr>
            <a:lvl2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2pPr>
            <a:lvl3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3pPr>
            <a:lvl4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4pPr>
            <a:lvl5pPr eaLnBrk="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bg1"/>
                </a:solidFill>
                <a:latin typeface="Arial" charset="0"/>
                <a:ea typeface="Noto Sans CJK SC Regular" charset="0"/>
                <a:cs typeface="Noto Sans CJK SC Regular" charset="0"/>
              </a:defRPr>
            </a:lvl9pPr>
          </a:lstStyle>
          <a:p>
            <a:pPr eaLnBrk="1">
              <a:spcBef>
                <a:spcPts val="1293"/>
              </a:spcBef>
            </a:pPr>
            <a:r>
              <a:rPr lang="en-US" altLang="x-none" dirty="0">
                <a:solidFill>
                  <a:srgbClr val="000000"/>
                </a:solidFill>
                <a:latin typeface="Times New Roman" pitchFamily="16" charset="0"/>
                <a:cs typeface="Times New Roman" pitchFamily="16" charset="0"/>
              </a:rPr>
              <a:t>Cysteine a hydrophilic amino acid</a:t>
            </a:r>
          </a:p>
          <a:p>
            <a:pPr eaLnBrk="1">
              <a:spcBef>
                <a:spcPts val="1293"/>
              </a:spcBef>
            </a:pPr>
            <a:r>
              <a:rPr lang="en-US" altLang="x-none" dirty="0" smtClean="0">
                <a:solidFill>
                  <a:srgbClr val="000000"/>
                </a:solidFill>
                <a:latin typeface="Times New Roman" pitchFamily="16" charset="0"/>
                <a:cs typeface="Times New Roman" pitchFamily="16" charset="0"/>
              </a:rPr>
              <a:t>The </a:t>
            </a:r>
            <a:r>
              <a:rPr lang="en-US" altLang="x-none" dirty="0">
                <a:solidFill>
                  <a:srgbClr val="000000"/>
                </a:solidFill>
                <a:latin typeface="Times New Roman" pitchFamily="16" charset="0"/>
                <a:cs typeface="Times New Roman" pitchFamily="16" charset="0"/>
              </a:rPr>
              <a:t>cysteine side chain has been shown to stabilize hydrophobic interactions in micelles to a greater degree than the side chain in the non-polar amino acid glycine and the polar amino acid serine.</a:t>
            </a:r>
            <a:endParaRPr lang="en-US" altLang="x-none" dirty="0">
              <a:solidFill>
                <a:srgbClr val="000000"/>
              </a:solidFill>
              <a:latin typeface="Times New Roman" pitchFamily="16" charset="0"/>
              <a:cs typeface="Times New Roman" pitchFamily="16"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962025"/>
            <a:ext cx="843915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2682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 name="Text Box 2"/>
          <p:cNvSpPr txBox="1">
            <a:spLocks noChangeArrowheads="1"/>
          </p:cNvSpPr>
          <p:nvPr/>
        </p:nvSpPr>
        <p:spPr bwMode="auto">
          <a:xfrm>
            <a:off x="382440"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3200" dirty="0" smtClean="0">
              <a:solidFill>
                <a:srgbClr val="000000"/>
              </a:solidFill>
              <a:latin typeface="Times New Roman" pitchFamily="16" charset="0"/>
              <a:cs typeface="Times New Roman" pitchFamily="16" charset="0"/>
            </a:endParaRPr>
          </a:p>
          <a:p>
            <a:pPr algn="ctr" eaLnBrk="1"/>
            <a:r>
              <a:rPr lang="en-US" altLang="x-none" sz="4000" dirty="0" smtClean="0">
                <a:solidFill>
                  <a:srgbClr val="000000"/>
                </a:solidFill>
                <a:latin typeface="Times New Roman" pitchFamily="16" charset="0"/>
                <a:cs typeface="Times New Roman" pitchFamily="16" charset="0"/>
              </a:rPr>
              <a:t>Taming the wilderness </a:t>
            </a:r>
          </a:p>
          <a:p>
            <a:pPr algn="ctr" eaLnBrk="1">
              <a:buClrTx/>
              <a:buFontTx/>
              <a:buNone/>
            </a:pPr>
            <a:endParaRPr lang="en-US" altLang="x-none" sz="3200" dirty="0">
              <a:solidFill>
                <a:srgbClr val="000000"/>
              </a:solidFill>
              <a:latin typeface="Times New Roman" pitchFamily="16" charset="0"/>
              <a:cs typeface="Times New Roman" pitchFamily="16" charset="0"/>
            </a:endParaRPr>
          </a:p>
        </p:txBody>
      </p:sp>
      <p:sp>
        <p:nvSpPr>
          <p:cNvPr id="37"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7</a:t>
            </a:fld>
            <a:endParaRPr lang="en-US" dirty="0">
              <a:solidFill>
                <a:schemeClr val="tx1"/>
              </a:solidFill>
            </a:endParaRPr>
          </a:p>
        </p:txBody>
      </p:sp>
      <p:sp>
        <p:nvSpPr>
          <p:cNvPr id="38" name="Oval 37"/>
          <p:cNvSpPr/>
          <p:nvPr/>
        </p:nvSpPr>
        <p:spPr>
          <a:xfrm rot="20791323">
            <a:off x="3962371" y="5090627"/>
            <a:ext cx="304800" cy="14478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110011</a:t>
            </a:r>
            <a:endParaRPr lang="en-US" dirty="0"/>
          </a:p>
        </p:txBody>
      </p:sp>
      <p:sp>
        <p:nvSpPr>
          <p:cNvPr id="39" name="Rectangle 38"/>
          <p:cNvSpPr/>
          <p:nvPr/>
        </p:nvSpPr>
        <p:spPr>
          <a:xfrm>
            <a:off x="304800" y="3657600"/>
            <a:ext cx="8458200" cy="228600"/>
          </a:xfrm>
          <a:prstGeom prst="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10100001010100100010010010100100101010101100010100101001001001001001001</a:t>
            </a:r>
            <a:endParaRPr lang="en-US" dirty="0"/>
          </a:p>
        </p:txBody>
      </p:sp>
      <p:sp>
        <p:nvSpPr>
          <p:cNvPr id="40" name="Oval 39"/>
          <p:cNvSpPr/>
          <p:nvPr/>
        </p:nvSpPr>
        <p:spPr>
          <a:xfrm rot="5875088">
            <a:off x="4339782" y="4702449"/>
            <a:ext cx="216387" cy="87995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41" name="Oval 40"/>
          <p:cNvSpPr/>
          <p:nvPr/>
        </p:nvSpPr>
        <p:spPr>
          <a:xfrm rot="20602929">
            <a:off x="3676650" y="3891443"/>
            <a:ext cx="216387" cy="1230607"/>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a:t>
            </a:r>
            <a:endParaRPr lang="en-US" dirty="0"/>
          </a:p>
        </p:txBody>
      </p:sp>
      <p:sp>
        <p:nvSpPr>
          <p:cNvPr id="42" name="Oval 41"/>
          <p:cNvSpPr/>
          <p:nvPr/>
        </p:nvSpPr>
        <p:spPr>
          <a:xfrm>
            <a:off x="1271777" y="4973345"/>
            <a:ext cx="185802" cy="7416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a:t>
            </a:r>
            <a:endParaRPr lang="en-US" dirty="0"/>
          </a:p>
        </p:txBody>
      </p:sp>
      <p:sp>
        <p:nvSpPr>
          <p:cNvPr id="43" name="Oval 42"/>
          <p:cNvSpPr/>
          <p:nvPr/>
        </p:nvSpPr>
        <p:spPr>
          <a:xfrm rot="21411606">
            <a:off x="1278866" y="4313211"/>
            <a:ext cx="131907" cy="63039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a:t>
            </a:r>
            <a:endParaRPr lang="en-US" dirty="0"/>
          </a:p>
        </p:txBody>
      </p:sp>
      <p:sp>
        <p:nvSpPr>
          <p:cNvPr id="44" name="Oval 43"/>
          <p:cNvSpPr/>
          <p:nvPr/>
        </p:nvSpPr>
        <p:spPr>
          <a:xfrm rot="18898555">
            <a:off x="1109908" y="4674913"/>
            <a:ext cx="118760" cy="38653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45" name="Oval 44"/>
          <p:cNvSpPr/>
          <p:nvPr/>
        </p:nvSpPr>
        <p:spPr>
          <a:xfrm>
            <a:off x="699255" y="1483997"/>
            <a:ext cx="877543" cy="954403"/>
          </a:xfrm>
          <a:prstGeom prst="ellips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110011001</a:t>
            </a:r>
            <a:endParaRPr lang="en-US" dirty="0"/>
          </a:p>
        </p:txBody>
      </p:sp>
      <p:sp>
        <p:nvSpPr>
          <p:cNvPr id="46" name="Flowchart: Merge 45"/>
          <p:cNvSpPr/>
          <p:nvPr/>
        </p:nvSpPr>
        <p:spPr>
          <a:xfrm rot="18225199">
            <a:off x="1632795" y="2128457"/>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sz="1600" dirty="0"/>
          </a:p>
        </p:txBody>
      </p:sp>
      <p:sp>
        <p:nvSpPr>
          <p:cNvPr id="47" name="Flowchart: Merge 46"/>
          <p:cNvSpPr/>
          <p:nvPr/>
        </p:nvSpPr>
        <p:spPr>
          <a:xfrm>
            <a:off x="989813" y="2510655"/>
            <a:ext cx="445704" cy="613545"/>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01</a:t>
            </a:r>
            <a:endParaRPr lang="en-US" sz="1600" dirty="0"/>
          </a:p>
        </p:txBody>
      </p:sp>
      <p:sp>
        <p:nvSpPr>
          <p:cNvPr id="48" name="Flowchart: Merge 47"/>
          <p:cNvSpPr/>
          <p:nvPr/>
        </p:nvSpPr>
        <p:spPr>
          <a:xfrm rot="2943376">
            <a:off x="279611" y="2215069"/>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10</a:t>
            </a:r>
            <a:endParaRPr lang="en-US" sz="1600" dirty="0"/>
          </a:p>
        </p:txBody>
      </p:sp>
      <p:sp>
        <p:nvSpPr>
          <p:cNvPr id="49" name="Flowchart: Merge 48"/>
          <p:cNvSpPr/>
          <p:nvPr/>
        </p:nvSpPr>
        <p:spPr>
          <a:xfrm rot="7311486">
            <a:off x="206898" y="1264586"/>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dirty="0"/>
          </a:p>
        </p:txBody>
      </p:sp>
      <p:sp>
        <p:nvSpPr>
          <p:cNvPr id="50" name="Flowchart: Merge 49"/>
          <p:cNvSpPr/>
          <p:nvPr/>
        </p:nvSpPr>
        <p:spPr>
          <a:xfrm rot="10800000">
            <a:off x="964016" y="762000"/>
            <a:ext cx="445704" cy="613545"/>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51" name="Flowchart: Merge 50"/>
          <p:cNvSpPr/>
          <p:nvPr/>
        </p:nvSpPr>
        <p:spPr>
          <a:xfrm rot="14751537">
            <a:off x="1664948" y="1359759"/>
            <a:ext cx="477202" cy="573047"/>
          </a:xfrm>
          <a:prstGeom prst="flowChartMerge">
            <a:avLst/>
          </a:prstGeom>
          <a:solidFill>
            <a:srgbClr val="E9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sz="1600" dirty="0"/>
          </a:p>
        </p:txBody>
      </p:sp>
      <p:sp>
        <p:nvSpPr>
          <p:cNvPr id="52" name="Cloud 51"/>
          <p:cNvSpPr/>
          <p:nvPr/>
        </p:nvSpPr>
        <p:spPr>
          <a:xfrm rot="605812">
            <a:off x="7667015" y="925606"/>
            <a:ext cx="1122291" cy="899878"/>
          </a:xfrm>
          <a:prstGeom prst="cloud">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01010111</a:t>
            </a:r>
            <a:endParaRPr lang="en-US" dirty="0">
              <a:solidFill>
                <a:schemeClr val="tx1"/>
              </a:solidFill>
            </a:endParaRPr>
          </a:p>
        </p:txBody>
      </p:sp>
      <p:sp>
        <p:nvSpPr>
          <p:cNvPr id="53" name="Oval 52"/>
          <p:cNvSpPr/>
          <p:nvPr/>
        </p:nvSpPr>
        <p:spPr>
          <a:xfrm>
            <a:off x="2286000" y="4495800"/>
            <a:ext cx="381000" cy="44501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grpSp>
        <p:nvGrpSpPr>
          <p:cNvPr id="54" name="Group 53"/>
          <p:cNvGrpSpPr/>
          <p:nvPr/>
        </p:nvGrpSpPr>
        <p:grpSpPr>
          <a:xfrm rot="338567">
            <a:off x="4388846" y="2248389"/>
            <a:ext cx="2405005" cy="1423330"/>
            <a:chOff x="3581400" y="5269468"/>
            <a:chExt cx="996829" cy="498415"/>
          </a:xfrm>
        </p:grpSpPr>
        <p:pic>
          <p:nvPicPr>
            <p:cNvPr id="55" name="Picture 4" descr="C:\Users\pbuttigi\AppData\Local\Microsoft\Windows\Temporary Internet Files\Content.IE5\63JDIP6A\hol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5269468"/>
              <a:ext cx="996829" cy="49841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3744751" y="5468591"/>
              <a:ext cx="714731" cy="226329"/>
            </a:xfrm>
            <a:prstGeom prst="rect">
              <a:avLst/>
            </a:prstGeom>
            <a:noFill/>
          </p:spPr>
          <p:txBody>
            <a:bodyPr wrap="square" rtlCol="0">
              <a:spAutoFit/>
            </a:bodyPr>
            <a:lstStyle/>
            <a:p>
              <a:r>
                <a:rPr lang="en-US" b="1" dirty="0" smtClean="0">
                  <a:solidFill>
                    <a:schemeClr val="bg1"/>
                  </a:solidFill>
                </a:rPr>
                <a:t>TGACGTTACGGTGATCGATTCGCC</a:t>
              </a:r>
              <a:endParaRPr lang="en-US" b="1" dirty="0">
                <a:solidFill>
                  <a:schemeClr val="bg1"/>
                </a:solidFill>
              </a:endParaRPr>
            </a:p>
          </p:txBody>
        </p:sp>
      </p:grpSp>
      <p:sp>
        <p:nvSpPr>
          <p:cNvPr id="57" name="Oval 56"/>
          <p:cNvSpPr/>
          <p:nvPr/>
        </p:nvSpPr>
        <p:spPr>
          <a:xfrm>
            <a:off x="7765927" y="4114800"/>
            <a:ext cx="185802" cy="7416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a:t>
            </a:r>
            <a:endParaRPr lang="en-US" dirty="0"/>
          </a:p>
        </p:txBody>
      </p:sp>
      <p:sp>
        <p:nvSpPr>
          <p:cNvPr id="58" name="Oval 57"/>
          <p:cNvSpPr/>
          <p:nvPr/>
        </p:nvSpPr>
        <p:spPr>
          <a:xfrm rot="21411606">
            <a:off x="7783093" y="4859594"/>
            <a:ext cx="131907" cy="63039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a:t>
            </a:r>
            <a:endParaRPr lang="en-US" dirty="0"/>
          </a:p>
        </p:txBody>
      </p:sp>
      <p:sp>
        <p:nvSpPr>
          <p:cNvPr id="59" name="Oval 58"/>
          <p:cNvSpPr/>
          <p:nvPr/>
        </p:nvSpPr>
        <p:spPr>
          <a:xfrm rot="18898555">
            <a:off x="7991532" y="4834383"/>
            <a:ext cx="118760" cy="38653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a:t>
            </a:r>
            <a:endParaRPr lang="en-US" dirty="0"/>
          </a:p>
        </p:txBody>
      </p:sp>
      <p:sp>
        <p:nvSpPr>
          <p:cNvPr id="60" name="Oval 59"/>
          <p:cNvSpPr/>
          <p:nvPr/>
        </p:nvSpPr>
        <p:spPr>
          <a:xfrm>
            <a:off x="5638800" y="5335269"/>
            <a:ext cx="1371600" cy="9893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010010110101001011</a:t>
            </a:r>
            <a:endParaRPr lang="en-US" dirty="0"/>
          </a:p>
        </p:txBody>
      </p:sp>
      <p:sp>
        <p:nvSpPr>
          <p:cNvPr id="61" name="TextBox 60"/>
          <p:cNvSpPr txBox="1"/>
          <p:nvPr/>
        </p:nvSpPr>
        <p:spPr>
          <a:xfrm>
            <a:off x="533400" y="3364468"/>
            <a:ext cx="2743200" cy="369332"/>
          </a:xfrm>
          <a:prstGeom prst="rect">
            <a:avLst/>
          </a:prstGeom>
          <a:noFill/>
        </p:spPr>
        <p:txBody>
          <a:bodyPr wrap="square" rtlCol="0">
            <a:spAutoFit/>
          </a:bodyPr>
          <a:lstStyle/>
          <a:p>
            <a:r>
              <a:rPr lang="en-US" dirty="0" smtClean="0"/>
              <a:t>Inorganic_nutrients.xlsx</a:t>
            </a:r>
            <a:endParaRPr lang="en-US" dirty="0"/>
          </a:p>
        </p:txBody>
      </p:sp>
      <p:sp>
        <p:nvSpPr>
          <p:cNvPr id="62" name="TextBox 61"/>
          <p:cNvSpPr txBox="1"/>
          <p:nvPr/>
        </p:nvSpPr>
        <p:spPr>
          <a:xfrm>
            <a:off x="4495800" y="1905000"/>
            <a:ext cx="2502505" cy="369332"/>
          </a:xfrm>
          <a:prstGeom prst="rect">
            <a:avLst/>
          </a:prstGeom>
          <a:noFill/>
        </p:spPr>
        <p:txBody>
          <a:bodyPr wrap="square" rtlCol="0">
            <a:spAutoFit/>
          </a:bodyPr>
          <a:lstStyle/>
          <a:p>
            <a:r>
              <a:rPr lang="en-US" dirty="0" smtClean="0"/>
              <a:t>Sea_ice_plankton.FASTA</a:t>
            </a:r>
            <a:endParaRPr lang="en-US" dirty="0"/>
          </a:p>
        </p:txBody>
      </p:sp>
      <p:sp>
        <p:nvSpPr>
          <p:cNvPr id="63" name="TextBox 62"/>
          <p:cNvSpPr txBox="1"/>
          <p:nvPr/>
        </p:nvSpPr>
        <p:spPr>
          <a:xfrm>
            <a:off x="4953000" y="4941430"/>
            <a:ext cx="3021713" cy="369332"/>
          </a:xfrm>
          <a:prstGeom prst="rect">
            <a:avLst/>
          </a:prstGeom>
          <a:noFill/>
        </p:spPr>
        <p:txBody>
          <a:bodyPr wrap="square" rtlCol="0">
            <a:spAutoFit/>
          </a:bodyPr>
          <a:lstStyle/>
          <a:p>
            <a:r>
              <a:rPr lang="en-US" dirty="0" smtClean="0"/>
              <a:t>Satelite_chlorophyll.NetCDF</a:t>
            </a:r>
            <a:endParaRPr lang="en-US" dirty="0"/>
          </a:p>
        </p:txBody>
      </p:sp>
      <p:sp>
        <p:nvSpPr>
          <p:cNvPr id="64" name="TextBox 63"/>
          <p:cNvSpPr txBox="1"/>
          <p:nvPr/>
        </p:nvSpPr>
        <p:spPr>
          <a:xfrm>
            <a:off x="1600200" y="5029200"/>
            <a:ext cx="2057400" cy="369332"/>
          </a:xfrm>
          <a:prstGeom prst="rect">
            <a:avLst/>
          </a:prstGeom>
          <a:noFill/>
        </p:spPr>
        <p:txBody>
          <a:bodyPr wrap="square" rtlCol="0">
            <a:spAutoFit/>
          </a:bodyPr>
          <a:lstStyle/>
          <a:p>
            <a:r>
              <a:rPr lang="en-US" dirty="0" smtClean="0"/>
              <a:t>Chlorophyll_a.CSV</a:t>
            </a:r>
            <a:endParaRPr lang="en-US" dirty="0"/>
          </a:p>
        </p:txBody>
      </p:sp>
      <p:sp>
        <p:nvSpPr>
          <p:cNvPr id="65" name="TextBox 64"/>
          <p:cNvSpPr txBox="1"/>
          <p:nvPr/>
        </p:nvSpPr>
        <p:spPr>
          <a:xfrm>
            <a:off x="7391400" y="1840468"/>
            <a:ext cx="1751159" cy="369332"/>
          </a:xfrm>
          <a:prstGeom prst="rect">
            <a:avLst/>
          </a:prstGeom>
          <a:noFill/>
        </p:spPr>
        <p:txBody>
          <a:bodyPr wrap="square" rtlCol="0">
            <a:spAutoFit/>
          </a:bodyPr>
          <a:lstStyle/>
          <a:p>
            <a:r>
              <a:rPr lang="en-US" dirty="0" smtClean="0"/>
              <a:t>genome_log.txt</a:t>
            </a:r>
            <a:endParaRPr lang="en-US" dirty="0"/>
          </a:p>
        </p:txBody>
      </p:sp>
      <p:sp>
        <p:nvSpPr>
          <p:cNvPr id="66" name="TextBox 65"/>
          <p:cNvSpPr txBox="1"/>
          <p:nvPr/>
        </p:nvSpPr>
        <p:spPr>
          <a:xfrm>
            <a:off x="1295400" y="2590800"/>
            <a:ext cx="2057400" cy="369332"/>
          </a:xfrm>
          <a:prstGeom prst="rect">
            <a:avLst/>
          </a:prstGeom>
          <a:noFill/>
        </p:spPr>
        <p:txBody>
          <a:bodyPr wrap="square" rtlCol="0">
            <a:spAutoFit/>
          </a:bodyPr>
          <a:lstStyle/>
          <a:p>
            <a:r>
              <a:rPr lang="en-US" dirty="0" smtClean="0"/>
              <a:t>irradiance.csv</a:t>
            </a:r>
            <a:endParaRPr lang="en-US" dirty="0"/>
          </a:p>
        </p:txBody>
      </p:sp>
      <p:pic>
        <p:nvPicPr>
          <p:cNvPr id="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195326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9624"/>
            <a:ext cx="9142560" cy="279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55035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2400" dirty="0" smtClean="0">
                <a:solidFill>
                  <a:srgbClr val="000000"/>
                </a:solidFill>
                <a:latin typeface="Times New Roman" pitchFamily="16" charset="0"/>
                <a:cs typeface="Times New Roman" pitchFamily="16" charset="0"/>
              </a:rPr>
              <a:t>“Are ontology terms sufficiently well connected to lead researchers from data about X to data about Y?”</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752600"/>
            <a:ext cx="69342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6260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2400" dirty="0" smtClean="0">
                <a:solidFill>
                  <a:srgbClr val="000000"/>
                </a:solidFill>
                <a:latin typeface="Times New Roman" pitchFamily="16" charset="0"/>
                <a:cs typeface="Times New Roman" pitchFamily="16" charset="0"/>
              </a:rPr>
              <a:t>“Are ontology terms sufficiently well connected to lead researchers from data about X to data about Y?”</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752600"/>
            <a:ext cx="69342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ular Callout 2"/>
          <p:cNvSpPr/>
          <p:nvPr/>
        </p:nvSpPr>
        <p:spPr>
          <a:xfrm>
            <a:off x="7103706" y="2057400"/>
            <a:ext cx="1828800" cy="1981200"/>
          </a:xfrm>
          <a:prstGeom prst="wedgeRoundRectCallout">
            <a:avLst>
              <a:gd name="adj1" fmla="val -128366"/>
              <a:gd name="adj2" fmla="val 91895"/>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Average node is connected to 3 other nodes and is only 2 steps away from most other nodes</a:t>
            </a:r>
            <a:endParaRPr lang="en-US" dirty="0"/>
          </a:p>
        </p:txBody>
      </p:sp>
    </p:spTree>
    <p:extLst>
      <p:ext uri="{BB962C8B-B14F-4D97-AF65-F5344CB8AC3E}">
        <p14:creationId xmlns:p14="http://schemas.microsoft.com/office/powerpoint/2010/main" val="26764329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2400" dirty="0" smtClean="0">
                <a:solidFill>
                  <a:srgbClr val="000000"/>
                </a:solidFill>
                <a:latin typeface="Times New Roman" pitchFamily="16" charset="0"/>
                <a:cs typeface="Times New Roman" pitchFamily="16" charset="0"/>
              </a:rPr>
              <a:t>“Are ontology terms sufficiently well connected to lead researchers from data about X to data about Y?”</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33600"/>
            <a:ext cx="8965582"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5767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2400" dirty="0" smtClean="0">
                <a:solidFill>
                  <a:srgbClr val="000000"/>
                </a:solidFill>
                <a:latin typeface="Times New Roman" pitchFamily="16" charset="0"/>
                <a:cs typeface="Times New Roman" pitchFamily="16" charset="0"/>
              </a:rPr>
              <a:t>“Are ontology terms sufficiently well connected to lead researchers from data about X to data about Y?”</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33600"/>
            <a:ext cx="8965582"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1828800" y="1751410"/>
            <a:ext cx="2362200" cy="1676400"/>
          </a:xfrm>
          <a:prstGeom prst="wedgeRoundRectCallout">
            <a:avLst>
              <a:gd name="adj1" fmla="val -78251"/>
              <a:gd name="adj2" fmla="val 112698"/>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nodes are only pointed to by 1 other node, some nodes are pointed to by many nodes</a:t>
            </a:r>
            <a:endParaRPr lang="en-US" dirty="0"/>
          </a:p>
        </p:txBody>
      </p:sp>
    </p:spTree>
    <p:extLst>
      <p:ext uri="{BB962C8B-B14F-4D97-AF65-F5344CB8AC3E}">
        <p14:creationId xmlns:p14="http://schemas.microsoft.com/office/powerpoint/2010/main" val="323583196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2400" dirty="0" smtClean="0">
                <a:solidFill>
                  <a:srgbClr val="000000"/>
                </a:solidFill>
                <a:latin typeface="Times New Roman" pitchFamily="16" charset="0"/>
                <a:cs typeface="Times New Roman" pitchFamily="16" charset="0"/>
              </a:rPr>
              <a:t>“Are ontology terms sufficiently well connected to lead researchers from data about X to data about Y?”</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33600"/>
            <a:ext cx="8965582"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1828800" y="1751410"/>
            <a:ext cx="2362200" cy="1676400"/>
          </a:xfrm>
          <a:prstGeom prst="wedgeRoundRectCallout">
            <a:avLst>
              <a:gd name="adj1" fmla="val 199827"/>
              <a:gd name="adj2" fmla="val 111028"/>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nodes only point to by 1 other node. At max a node can only point to 5 others.</a:t>
            </a:r>
            <a:endParaRPr lang="en-US" dirty="0"/>
          </a:p>
        </p:txBody>
      </p:sp>
    </p:spTree>
    <p:extLst>
      <p:ext uri="{BB962C8B-B14F-4D97-AF65-F5344CB8AC3E}">
        <p14:creationId xmlns:p14="http://schemas.microsoft.com/office/powerpoint/2010/main" val="357866517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2400" dirty="0" smtClean="0">
                <a:solidFill>
                  <a:srgbClr val="000000"/>
                </a:solidFill>
                <a:latin typeface="Times New Roman" pitchFamily="16" charset="0"/>
                <a:cs typeface="Times New Roman" pitchFamily="16" charset="0"/>
              </a:rPr>
              <a:t>“Are ontology terms sufficiently well connected to lead researchers from data about X to data about Y?”</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980" y="1752600"/>
            <a:ext cx="70866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8333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2400" dirty="0" smtClean="0">
                <a:solidFill>
                  <a:srgbClr val="000000"/>
                </a:solidFill>
                <a:latin typeface="Times New Roman" pitchFamily="16" charset="0"/>
                <a:cs typeface="Times New Roman" pitchFamily="16" charset="0"/>
              </a:rPr>
              <a:t>“Are ontology terms sufficiently well connected to lead researchers from data about X to data about Y?”</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980" y="1752600"/>
            <a:ext cx="70866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6172200" y="2133600"/>
            <a:ext cx="2362200" cy="1676400"/>
          </a:xfrm>
          <a:prstGeom prst="wedgeRoundRectCallout">
            <a:avLst>
              <a:gd name="adj1" fmla="val -41121"/>
              <a:gd name="adj2" fmla="val 13329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Nodes low down in the hierarchy are not directly connected to their many neighbors</a:t>
            </a:r>
            <a:endParaRPr lang="en-US" dirty="0"/>
          </a:p>
        </p:txBody>
      </p:sp>
    </p:spTree>
    <p:extLst>
      <p:ext uri="{BB962C8B-B14F-4D97-AF65-F5344CB8AC3E}">
        <p14:creationId xmlns:p14="http://schemas.microsoft.com/office/powerpoint/2010/main" val="13681194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2400" dirty="0" smtClean="0">
                <a:solidFill>
                  <a:srgbClr val="000000"/>
                </a:solidFill>
                <a:latin typeface="Times New Roman" pitchFamily="16" charset="0"/>
                <a:cs typeface="Times New Roman" pitchFamily="16" charset="0"/>
              </a:rPr>
              <a:t>“Are ontology terms sufficiently well connected to lead researchers from data about X to data about Y?”</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980" y="1752600"/>
            <a:ext cx="70866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1905000" y="3581400"/>
            <a:ext cx="2057400" cy="1905000"/>
          </a:xfrm>
          <a:prstGeom prst="wedgeRoundRectCallout">
            <a:avLst>
              <a:gd name="adj1" fmla="val 37677"/>
              <a:gd name="adj2" fmla="val -101809"/>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Nodes higher up in the hierarchy are very well connected  but have less neighbors</a:t>
            </a:r>
            <a:endParaRPr lang="en-US" dirty="0"/>
          </a:p>
        </p:txBody>
      </p:sp>
    </p:spTree>
    <p:extLst>
      <p:ext uri="{BB962C8B-B14F-4D97-AF65-F5344CB8AC3E}">
        <p14:creationId xmlns:p14="http://schemas.microsoft.com/office/powerpoint/2010/main" val="26044742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2"/>
          <p:cNvSpPr txBox="1">
            <a:spLocks noChangeArrowheads="1"/>
          </p:cNvSpPr>
          <p:nvPr/>
        </p:nvSpPr>
        <p:spPr bwMode="auto">
          <a:xfrm>
            <a:off x="456481" y="609600"/>
            <a:ext cx="8228160" cy="1144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595"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Noto Sans CJK SC Regular" charset="0"/>
                <a:cs typeface="Noto Sans CJK SC Regular" charset="0"/>
              </a:defRPr>
            </a:lvl9pPr>
          </a:lstStyle>
          <a:p>
            <a:pPr algn="ctr" eaLnBrk="1"/>
            <a:endParaRPr lang="en-US" altLang="x-none" sz="2400" dirty="0" smtClean="0">
              <a:solidFill>
                <a:srgbClr val="000000"/>
              </a:solidFill>
              <a:latin typeface="Times New Roman" pitchFamily="16" charset="0"/>
              <a:cs typeface="Times New Roman" pitchFamily="16" charset="0"/>
            </a:endParaRPr>
          </a:p>
          <a:p>
            <a:pPr algn="ctr" eaLnBrk="1"/>
            <a:r>
              <a:rPr lang="en-US" altLang="x-none" sz="2400" dirty="0" smtClean="0">
                <a:solidFill>
                  <a:srgbClr val="000000"/>
                </a:solidFill>
                <a:latin typeface="Times New Roman" pitchFamily="16" charset="0"/>
                <a:cs typeface="Times New Roman" pitchFamily="16" charset="0"/>
              </a:rPr>
              <a:t>“Are ontology terms sufficiently well connected to lead researchers from data about X to data about Y?”</a:t>
            </a:r>
          </a:p>
          <a:p>
            <a:pPr algn="ctr" eaLnBrk="1">
              <a:buClrTx/>
              <a:buFontTx/>
              <a:buNone/>
            </a:pPr>
            <a:endParaRPr lang="en-US" altLang="x-none" sz="2400" dirty="0">
              <a:solidFill>
                <a:srgbClr val="000000"/>
              </a:solidFill>
              <a:latin typeface="Times New Roman" pitchFamily="16" charset="0"/>
              <a:cs typeface="Times New Roman" pitchFamily="16" charset="0"/>
            </a:endParaRPr>
          </a:p>
        </p:txBody>
      </p:sp>
      <p:pic>
        <p:nvPicPr>
          <p:cNvPr id="41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980" y="1752600"/>
            <a:ext cx="70866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1905000" y="3276600"/>
            <a:ext cx="2971800" cy="2209800"/>
          </a:xfrm>
          <a:prstGeom prst="wedgeRoundRectCallout">
            <a:avLst>
              <a:gd name="adj1" fmla="val 11373"/>
              <a:gd name="adj2" fmla="val -11687"/>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Conclusion:  Nodes are organized such that the most nodes are connected only to a local hub which is well connected to other hubs</a:t>
            </a:r>
            <a:endParaRPr lang="en-US" dirty="0"/>
          </a:p>
        </p:txBody>
      </p:sp>
    </p:spTree>
    <p:extLst>
      <p:ext uri="{BB962C8B-B14F-4D97-AF65-F5344CB8AC3E}">
        <p14:creationId xmlns:p14="http://schemas.microsoft.com/office/powerpoint/2010/main" val="32416366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95288" y="914400"/>
            <a:ext cx="8518525" cy="1143000"/>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de-DE" sz="4000" b="1" dirty="0" smtClean="0">
                <a:latin typeface="Times New Roman" pitchFamily="18" charset="0"/>
                <a:cs typeface="Times New Roman" pitchFamily="18" charset="0"/>
              </a:rPr>
              <a:t>Ontology</a:t>
            </a:r>
            <a:br>
              <a:rPr lang="en-GB" altLang="de-DE" sz="4000" b="1" dirty="0" smtClean="0">
                <a:latin typeface="Times New Roman" pitchFamily="18" charset="0"/>
                <a:cs typeface="Times New Roman" pitchFamily="18" charset="0"/>
              </a:rPr>
            </a:br>
            <a:r>
              <a:rPr lang="en-GB" altLang="de-DE" sz="4000" b="1" dirty="0" smtClean="0">
                <a:latin typeface="Times New Roman" pitchFamily="18" charset="0"/>
                <a:cs typeface="Times New Roman" pitchFamily="18" charset="0"/>
              </a:rPr>
              <a:t>	</a:t>
            </a:r>
            <a:endParaRPr lang="en-GB" altLang="de-DE" sz="2800" b="1" dirty="0">
              <a:latin typeface="Times New Roman" pitchFamily="18" charset="0"/>
              <a:cs typeface="Times New Roman" pitchFamily="18" charset="0"/>
            </a:endParaRPr>
          </a:p>
        </p:txBody>
      </p:sp>
      <p:sp>
        <p:nvSpPr>
          <p:cNvPr id="4" name="Rectangle 3"/>
          <p:cNvSpPr>
            <a:spLocks noChangeArrowheads="1"/>
          </p:cNvSpPr>
          <p:nvPr/>
        </p:nvSpPr>
        <p:spPr bwMode="auto">
          <a:xfrm>
            <a:off x="1239761" y="1689318"/>
            <a:ext cx="776154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de-DE" sz="2800" b="1" dirty="0" smtClean="0">
                <a:solidFill>
                  <a:srgbClr val="00AEED"/>
                </a:solidFill>
                <a:latin typeface="Times New Roman" pitchFamily="18" charset="0"/>
                <a:cs typeface="Times New Roman" pitchFamily="18" charset="0"/>
              </a:rPr>
              <a:t>~ def</a:t>
            </a:r>
            <a:r>
              <a:rPr lang="en-GB" altLang="de-DE" sz="2800" b="1" dirty="0">
                <a:solidFill>
                  <a:srgbClr val="00AEED"/>
                </a:solidFill>
                <a:latin typeface="Times New Roman" pitchFamily="18" charset="0"/>
                <a:cs typeface="Times New Roman" pitchFamily="18" charset="0"/>
              </a:rPr>
              <a:t>. A machine- and human-readable, </a:t>
            </a:r>
            <a:br>
              <a:rPr lang="en-GB" altLang="de-DE" sz="2800" b="1" dirty="0">
                <a:solidFill>
                  <a:srgbClr val="00AEED"/>
                </a:solidFill>
                <a:latin typeface="Times New Roman" pitchFamily="18" charset="0"/>
                <a:cs typeface="Times New Roman" pitchFamily="18" charset="0"/>
              </a:rPr>
            </a:br>
            <a:r>
              <a:rPr lang="en-GB" altLang="de-DE" sz="2800" b="1" dirty="0">
                <a:solidFill>
                  <a:srgbClr val="00AEED"/>
                </a:solidFill>
                <a:latin typeface="Times New Roman" pitchFamily="18" charset="0"/>
                <a:cs typeface="Times New Roman" pitchFamily="18" charset="0"/>
              </a:rPr>
              <a:t>logical representation </a:t>
            </a:r>
            <a:r>
              <a:rPr lang="en-GB" altLang="de-DE" sz="2800" b="1" dirty="0" smtClean="0">
                <a:solidFill>
                  <a:srgbClr val="00AEED"/>
                </a:solidFill>
                <a:latin typeface="Times New Roman" pitchFamily="18" charset="0"/>
                <a:cs typeface="Times New Roman" pitchFamily="18" charset="0"/>
              </a:rPr>
              <a:t>of expert knowledge about</a:t>
            </a:r>
            <a:br>
              <a:rPr lang="en-GB" altLang="de-DE" sz="2800" b="1" dirty="0" smtClean="0">
                <a:solidFill>
                  <a:srgbClr val="00AEED"/>
                </a:solidFill>
                <a:latin typeface="Times New Roman" pitchFamily="18" charset="0"/>
                <a:cs typeface="Times New Roman" pitchFamily="18" charset="0"/>
              </a:rPr>
            </a:br>
            <a:r>
              <a:rPr lang="en-GB" altLang="de-DE" sz="2800" b="1" dirty="0" smtClean="0">
                <a:solidFill>
                  <a:srgbClr val="00AEED"/>
                </a:solidFill>
                <a:latin typeface="Times New Roman" pitchFamily="18" charset="0"/>
                <a:cs typeface="Times New Roman" pitchFamily="18" charset="0"/>
              </a:rPr>
              <a:t>real-world </a:t>
            </a:r>
            <a:r>
              <a:rPr lang="en-GB" altLang="de-DE" sz="2800" b="1" dirty="0">
                <a:solidFill>
                  <a:srgbClr val="00AEED"/>
                </a:solidFill>
                <a:latin typeface="Times New Roman" pitchFamily="18" charset="0"/>
                <a:cs typeface="Times New Roman" pitchFamily="18" charset="0"/>
              </a:rPr>
              <a:t>entities</a:t>
            </a:r>
            <a:br>
              <a:rPr lang="en-GB" altLang="de-DE" sz="2800" b="1" dirty="0">
                <a:solidFill>
                  <a:srgbClr val="00AEED"/>
                </a:solidFill>
                <a:latin typeface="Times New Roman" pitchFamily="18" charset="0"/>
                <a:cs typeface="Times New Roman" pitchFamily="18" charset="0"/>
              </a:rPr>
            </a:br>
            <a:endParaRPr lang="en-GB" altLang="de-DE" sz="2800" b="1" dirty="0">
              <a:solidFill>
                <a:srgbClr val="00AEED"/>
              </a:solidFill>
              <a:latin typeface="Times New Roman" pitchFamily="18" charset="0"/>
              <a:cs typeface="Times New Roman"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657600"/>
            <a:ext cx="2242260" cy="230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21"/>
          <p:cNvGrpSpPr/>
          <p:nvPr/>
        </p:nvGrpSpPr>
        <p:grpSpPr>
          <a:xfrm>
            <a:off x="6603069" y="3686488"/>
            <a:ext cx="2323334" cy="2381568"/>
            <a:chOff x="2286000" y="1295400"/>
            <a:chExt cx="4985451" cy="5081164"/>
          </a:xfrm>
        </p:grpSpPr>
        <p:pic>
          <p:nvPicPr>
            <p:cNvPr id="23"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0" y="2898602"/>
              <a:ext cx="3005137" cy="758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3907" y="3927832"/>
              <a:ext cx="3095567" cy="24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95800" y="3584933"/>
              <a:ext cx="2099278"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0200" y="1295400"/>
              <a:ext cx="1861251" cy="27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descr="C:\Users\pbuttigi\AppData\Local\Microsoft\Windows\Temporary Internet Files\Content.IE5\XX6JAFDU\137381189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36448" flipH="1">
              <a:off x="4990171" y="2035143"/>
              <a:ext cx="1514044" cy="20391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029431" y="3429000"/>
            <a:ext cx="3447569" cy="2667000"/>
            <a:chOff x="3029431" y="3657601"/>
            <a:chExt cx="3810001" cy="2667000"/>
          </a:xfrm>
        </p:grpSpPr>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29431" y="3657601"/>
              <a:ext cx="3810001" cy="2667000"/>
            </a:xfrm>
            <a:prstGeom prst="rect">
              <a:avLst/>
            </a:prstGeom>
          </p:spPr>
        </p:pic>
        <p:sp>
          <p:nvSpPr>
            <p:cNvPr id="9" name="Oval 8"/>
            <p:cNvSpPr/>
            <p:nvPr/>
          </p:nvSpPr>
          <p:spPr>
            <a:xfrm>
              <a:off x="3886393" y="3891983"/>
              <a:ext cx="1447608" cy="581294"/>
            </a:xfrm>
            <a:prstGeom prst="ellipse">
              <a:avLst/>
            </a:prstGeom>
            <a:solidFill>
              <a:schemeClr val="tx1">
                <a:lumMod val="65000"/>
                <a:lumOff val="3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05200" y="5410200"/>
              <a:ext cx="2590800" cy="668866"/>
            </a:xfrm>
            <a:prstGeom prst="ellipse">
              <a:avLst/>
            </a:prstGeom>
            <a:solidFill>
              <a:schemeClr val="tx1">
                <a:lumMod val="65000"/>
                <a:lumOff val="3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2" name="TextBox 11"/>
            <p:cNvSpPr txBox="1"/>
            <p:nvPr/>
          </p:nvSpPr>
          <p:spPr>
            <a:xfrm>
              <a:off x="4124044" y="3950057"/>
              <a:ext cx="1209957" cy="523220"/>
            </a:xfrm>
            <a:prstGeom prst="rect">
              <a:avLst/>
            </a:prstGeom>
            <a:noFill/>
          </p:spPr>
          <p:txBody>
            <a:bodyPr wrap="square" rtlCol="0">
              <a:spAutoFit/>
            </a:bodyPr>
            <a:lstStyle/>
            <a:p>
              <a:r>
                <a:rPr lang="en-US" sz="2800" b="1" dirty="0" smtClean="0">
                  <a:solidFill>
                    <a:srgbClr val="00B050"/>
                  </a:solidFill>
                  <a:latin typeface="Times New Roman" pitchFamily="18" charset="0"/>
                  <a:cs typeface="Times New Roman" pitchFamily="18" charset="0"/>
                </a:rPr>
                <a:t>thing</a:t>
              </a:r>
              <a:endParaRPr lang="en-US" sz="1600" b="1" dirty="0">
                <a:solidFill>
                  <a:srgbClr val="00B050"/>
                </a:solidFill>
                <a:latin typeface="Times New Roman" pitchFamily="18" charset="0"/>
                <a:cs typeface="Times New Roman" pitchFamily="18" charset="0"/>
              </a:endParaRPr>
            </a:p>
          </p:txBody>
        </p:sp>
        <p:sp>
          <p:nvSpPr>
            <p:cNvPr id="13" name="TextBox 12"/>
            <p:cNvSpPr txBox="1"/>
            <p:nvPr/>
          </p:nvSpPr>
          <p:spPr>
            <a:xfrm>
              <a:off x="3593350" y="5466378"/>
              <a:ext cx="2681562" cy="461665"/>
            </a:xfrm>
            <a:prstGeom prst="rect">
              <a:avLst/>
            </a:prstGeom>
            <a:noFill/>
            <a:ln>
              <a:noFill/>
            </a:ln>
          </p:spPr>
          <p:txBody>
            <a:bodyPr wrap="square" rtlCol="0">
              <a:spAutoFit/>
            </a:bodyPr>
            <a:lstStyle/>
            <a:p>
              <a:r>
                <a:rPr lang="en-US" sz="2400" b="1" dirty="0">
                  <a:solidFill>
                    <a:srgbClr val="FFC000"/>
                  </a:solidFill>
                  <a:latin typeface="Times New Roman" pitchFamily="18" charset="0"/>
                  <a:cs typeface="Times New Roman" pitchFamily="18" charset="0"/>
                </a:rPr>
                <a:t>a</a:t>
              </a:r>
              <a:r>
                <a:rPr lang="en-US" sz="2400" b="1" dirty="0" smtClean="0">
                  <a:solidFill>
                    <a:srgbClr val="FFC000"/>
                  </a:solidFill>
                  <a:latin typeface="Times New Roman" pitchFamily="18" charset="0"/>
                  <a:cs typeface="Times New Roman" pitchFamily="18" charset="0"/>
                </a:rPr>
                <a:t>ssociated thing</a:t>
              </a:r>
              <a:endParaRPr lang="en-US" sz="2400" b="1" dirty="0">
                <a:solidFill>
                  <a:srgbClr val="FFC000"/>
                </a:solidFill>
                <a:latin typeface="Times New Roman" pitchFamily="18" charset="0"/>
                <a:cs typeface="Times New Roman" pitchFamily="18" charset="0"/>
              </a:endParaRPr>
            </a:p>
          </p:txBody>
        </p:sp>
        <p:sp>
          <p:nvSpPr>
            <p:cNvPr id="18" name="Right Arrow 17"/>
            <p:cNvSpPr/>
            <p:nvPr/>
          </p:nvSpPr>
          <p:spPr>
            <a:xfrm rot="5236191">
              <a:off x="3816150" y="4892785"/>
              <a:ext cx="906774" cy="104653"/>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266480" y="4575340"/>
              <a:ext cx="2286720" cy="584775"/>
            </a:xfrm>
            <a:prstGeom prst="rect">
              <a:avLst/>
            </a:prstGeom>
            <a:noFill/>
          </p:spPr>
          <p:txBody>
            <a:bodyPr wrap="square" rtlCol="0">
              <a:spAutoFit/>
            </a:bodyPr>
            <a:lstStyle/>
            <a:p>
              <a:r>
                <a:rPr lang="en-US" sz="3200" dirty="0" smtClean="0">
                  <a:solidFill>
                    <a:schemeClr val="bg1"/>
                  </a:solidFill>
                  <a:latin typeface="Times New Roman" pitchFamily="18" charset="0"/>
                  <a:cs typeface="Times New Roman" pitchFamily="18" charset="0"/>
                </a:rPr>
                <a:t>association</a:t>
              </a:r>
              <a:endParaRPr lang="en-US" dirty="0">
                <a:solidFill>
                  <a:schemeClr val="bg1"/>
                </a:solidFill>
                <a:latin typeface="Times New Roman" pitchFamily="18" charset="0"/>
                <a:cs typeface="Times New Roman" pitchFamily="18" charset="0"/>
              </a:endParaRPr>
            </a:p>
          </p:txBody>
        </p:sp>
      </p:grpSp>
      <p:sp>
        <p:nvSpPr>
          <p:cNvPr id="29"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8</a:t>
            </a:fld>
            <a:endParaRPr lang="en-US" dirty="0">
              <a:solidFill>
                <a:schemeClr val="tx1"/>
              </a:solidFill>
            </a:endParaRPr>
          </a:p>
        </p:txBody>
      </p:sp>
      <p:pic>
        <p:nvPicPr>
          <p:cNvPr id="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45472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95288" y="914400"/>
            <a:ext cx="8518525" cy="1143000"/>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altLang="de-DE" sz="4000" b="1" dirty="0" smtClean="0">
                <a:latin typeface="Times New Roman" pitchFamily="18" charset="0"/>
                <a:cs typeface="Times New Roman" pitchFamily="18" charset="0"/>
              </a:rPr>
              <a:t>Ontology</a:t>
            </a:r>
            <a:br>
              <a:rPr lang="en-GB" altLang="de-DE" sz="4000" b="1" dirty="0" smtClean="0">
                <a:latin typeface="Times New Roman" pitchFamily="18" charset="0"/>
                <a:cs typeface="Times New Roman" pitchFamily="18" charset="0"/>
              </a:rPr>
            </a:br>
            <a:r>
              <a:rPr lang="en-GB" altLang="de-DE" sz="4000" b="1" dirty="0" smtClean="0">
                <a:latin typeface="Times New Roman" pitchFamily="18" charset="0"/>
                <a:cs typeface="Times New Roman" pitchFamily="18" charset="0"/>
              </a:rPr>
              <a:t>	</a:t>
            </a:r>
            <a:endParaRPr lang="en-GB" altLang="de-DE" sz="2800" b="1" dirty="0">
              <a:latin typeface="Times New Roman" pitchFamily="18" charset="0"/>
              <a:cs typeface="Times New Roman" pitchFamily="18" charset="0"/>
            </a:endParaRPr>
          </a:p>
        </p:txBody>
      </p:sp>
      <p:sp>
        <p:nvSpPr>
          <p:cNvPr id="4" name="Rectangle 3"/>
          <p:cNvSpPr>
            <a:spLocks noChangeArrowheads="1"/>
          </p:cNvSpPr>
          <p:nvPr/>
        </p:nvSpPr>
        <p:spPr bwMode="auto">
          <a:xfrm>
            <a:off x="1239761" y="1689318"/>
            <a:ext cx="776154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de-DE" sz="2800" b="1" dirty="0" smtClean="0">
                <a:solidFill>
                  <a:srgbClr val="00AEED"/>
                </a:solidFill>
                <a:latin typeface="Times New Roman" pitchFamily="18" charset="0"/>
                <a:cs typeface="Times New Roman" pitchFamily="18" charset="0"/>
              </a:rPr>
              <a:t>~ def</a:t>
            </a:r>
            <a:r>
              <a:rPr lang="en-GB" altLang="de-DE" sz="2800" b="1" dirty="0">
                <a:solidFill>
                  <a:srgbClr val="00AEED"/>
                </a:solidFill>
                <a:latin typeface="Times New Roman" pitchFamily="18" charset="0"/>
                <a:cs typeface="Times New Roman" pitchFamily="18" charset="0"/>
              </a:rPr>
              <a:t>. A machine- and human-readable, </a:t>
            </a:r>
            <a:br>
              <a:rPr lang="en-GB" altLang="de-DE" sz="2800" b="1" dirty="0">
                <a:solidFill>
                  <a:srgbClr val="00AEED"/>
                </a:solidFill>
                <a:latin typeface="Times New Roman" pitchFamily="18" charset="0"/>
                <a:cs typeface="Times New Roman" pitchFamily="18" charset="0"/>
              </a:rPr>
            </a:br>
            <a:r>
              <a:rPr lang="en-GB" altLang="de-DE" sz="2800" b="1" dirty="0">
                <a:solidFill>
                  <a:srgbClr val="00AEED"/>
                </a:solidFill>
                <a:latin typeface="Times New Roman" pitchFamily="18" charset="0"/>
                <a:cs typeface="Times New Roman" pitchFamily="18" charset="0"/>
              </a:rPr>
              <a:t>logical representation </a:t>
            </a:r>
            <a:r>
              <a:rPr lang="en-GB" altLang="de-DE" sz="2800" b="1" dirty="0" smtClean="0">
                <a:solidFill>
                  <a:srgbClr val="00AEED"/>
                </a:solidFill>
                <a:latin typeface="Times New Roman" pitchFamily="18" charset="0"/>
                <a:cs typeface="Times New Roman" pitchFamily="18" charset="0"/>
              </a:rPr>
              <a:t>of expert knowledge about</a:t>
            </a:r>
            <a:br>
              <a:rPr lang="en-GB" altLang="de-DE" sz="2800" b="1" dirty="0" smtClean="0">
                <a:solidFill>
                  <a:srgbClr val="00AEED"/>
                </a:solidFill>
                <a:latin typeface="Times New Roman" pitchFamily="18" charset="0"/>
                <a:cs typeface="Times New Roman" pitchFamily="18" charset="0"/>
              </a:rPr>
            </a:br>
            <a:r>
              <a:rPr lang="en-GB" altLang="de-DE" sz="2800" b="1" dirty="0" smtClean="0">
                <a:solidFill>
                  <a:srgbClr val="00AEED"/>
                </a:solidFill>
                <a:latin typeface="Times New Roman" pitchFamily="18" charset="0"/>
                <a:cs typeface="Times New Roman" pitchFamily="18" charset="0"/>
              </a:rPr>
              <a:t>real-world </a:t>
            </a:r>
            <a:r>
              <a:rPr lang="en-GB" altLang="de-DE" sz="2800" b="1" dirty="0">
                <a:solidFill>
                  <a:srgbClr val="00AEED"/>
                </a:solidFill>
                <a:latin typeface="Times New Roman" pitchFamily="18" charset="0"/>
                <a:cs typeface="Times New Roman" pitchFamily="18" charset="0"/>
              </a:rPr>
              <a:t>entities</a:t>
            </a:r>
            <a:br>
              <a:rPr lang="en-GB" altLang="de-DE" sz="2800" b="1" dirty="0">
                <a:solidFill>
                  <a:srgbClr val="00AEED"/>
                </a:solidFill>
                <a:latin typeface="Times New Roman" pitchFamily="18" charset="0"/>
                <a:cs typeface="Times New Roman" pitchFamily="18" charset="0"/>
              </a:rPr>
            </a:br>
            <a:endParaRPr lang="en-GB" altLang="de-DE" sz="2800" b="1" dirty="0">
              <a:solidFill>
                <a:srgbClr val="00AEED"/>
              </a:solidFill>
              <a:latin typeface="Times New Roman" pitchFamily="18" charset="0"/>
              <a:cs typeface="Times New Roman"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3723"/>
            <a:ext cx="9142560" cy="35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 y="2881"/>
            <a:ext cx="9161281" cy="7517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657600"/>
            <a:ext cx="2242260" cy="230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21"/>
          <p:cNvGrpSpPr/>
          <p:nvPr/>
        </p:nvGrpSpPr>
        <p:grpSpPr>
          <a:xfrm>
            <a:off x="6603069" y="3686488"/>
            <a:ext cx="2323334" cy="2381568"/>
            <a:chOff x="2286000" y="1295400"/>
            <a:chExt cx="4985451" cy="5081164"/>
          </a:xfrm>
        </p:grpSpPr>
        <p:pic>
          <p:nvPicPr>
            <p:cNvPr id="23"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0" y="2898602"/>
              <a:ext cx="3005137" cy="758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3907" y="3927832"/>
              <a:ext cx="3095567" cy="24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95800" y="3584933"/>
              <a:ext cx="2099278"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0200" y="1295400"/>
              <a:ext cx="1861251" cy="27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descr="C:\Users\pbuttigi\AppData\Local\Microsoft\Windows\Temporary Internet Files\Content.IE5\XX6JAFDU\137381189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36448" flipH="1">
              <a:off x="4990171" y="2035143"/>
              <a:ext cx="1514044" cy="2039116"/>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29431" y="3429000"/>
            <a:ext cx="3447569" cy="2667000"/>
          </a:xfrm>
          <a:prstGeom prst="rect">
            <a:avLst/>
          </a:prstGeom>
        </p:spPr>
      </p:pic>
      <p:sp>
        <p:nvSpPr>
          <p:cNvPr id="29" name="Line 3"/>
          <p:cNvSpPr>
            <a:spLocks noChangeShapeType="1"/>
          </p:cNvSpPr>
          <p:nvPr/>
        </p:nvSpPr>
        <p:spPr bwMode="auto">
          <a:xfrm>
            <a:off x="4115518" y="4317879"/>
            <a:ext cx="335150" cy="99604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Line 3"/>
          <p:cNvSpPr>
            <a:spLocks noChangeShapeType="1"/>
          </p:cNvSpPr>
          <p:nvPr/>
        </p:nvSpPr>
        <p:spPr bwMode="auto">
          <a:xfrm>
            <a:off x="4188915" y="4238518"/>
            <a:ext cx="261753" cy="860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1" name="Line 3"/>
          <p:cNvSpPr>
            <a:spLocks noChangeShapeType="1"/>
          </p:cNvSpPr>
          <p:nvPr/>
        </p:nvSpPr>
        <p:spPr bwMode="auto">
          <a:xfrm flipV="1">
            <a:off x="4603068" y="5171896"/>
            <a:ext cx="265066" cy="14202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cxnSp>
        <p:nvCxnSpPr>
          <p:cNvPr id="32" name="Straight Connector 31"/>
          <p:cNvCxnSpPr>
            <a:stCxn id="43" idx="7"/>
            <a:endCxn id="48" idx="7"/>
          </p:cNvCxnSpPr>
          <p:nvPr/>
        </p:nvCxnSpPr>
        <p:spPr>
          <a:xfrm flipV="1">
            <a:off x="5180467" y="3942642"/>
            <a:ext cx="838200" cy="98083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Line 46"/>
          <p:cNvSpPr>
            <a:spLocks noChangeShapeType="1"/>
          </p:cNvSpPr>
          <p:nvPr/>
        </p:nvSpPr>
        <p:spPr bwMode="auto">
          <a:xfrm>
            <a:off x="5060268" y="5091312"/>
            <a:ext cx="769797" cy="29881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5" name="Line 47"/>
          <p:cNvSpPr>
            <a:spLocks noChangeShapeType="1"/>
          </p:cNvSpPr>
          <p:nvPr/>
        </p:nvSpPr>
        <p:spPr bwMode="auto">
          <a:xfrm flipV="1">
            <a:off x="5060268" y="4317878"/>
            <a:ext cx="94915" cy="58329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6" name="Line 48"/>
          <p:cNvSpPr>
            <a:spLocks noChangeShapeType="1"/>
          </p:cNvSpPr>
          <p:nvPr/>
        </p:nvSpPr>
        <p:spPr bwMode="auto">
          <a:xfrm flipV="1">
            <a:off x="5172982" y="4953790"/>
            <a:ext cx="663770" cy="5533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7" name="Line 50"/>
          <p:cNvSpPr>
            <a:spLocks noChangeShapeType="1"/>
          </p:cNvSpPr>
          <p:nvPr/>
        </p:nvSpPr>
        <p:spPr bwMode="auto">
          <a:xfrm flipH="1">
            <a:off x="4450668" y="4002679"/>
            <a:ext cx="371093" cy="2951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8" name="Line 52"/>
          <p:cNvSpPr>
            <a:spLocks noChangeShapeType="1"/>
          </p:cNvSpPr>
          <p:nvPr/>
        </p:nvSpPr>
        <p:spPr bwMode="auto">
          <a:xfrm flipH="1">
            <a:off x="4679268" y="4106674"/>
            <a:ext cx="1159665" cy="16109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9" name="Oval 2"/>
          <p:cNvSpPr>
            <a:spLocks noChangeArrowheads="1"/>
          </p:cNvSpPr>
          <p:nvPr/>
        </p:nvSpPr>
        <p:spPr bwMode="auto">
          <a:xfrm>
            <a:off x="4526868" y="4672454"/>
            <a:ext cx="204322" cy="228722"/>
          </a:xfrm>
          <a:prstGeom prst="ellipse">
            <a:avLst/>
          </a:prstGeom>
          <a:solidFill>
            <a:srgbClr val="CC33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0" name="Oval 3"/>
          <p:cNvSpPr>
            <a:spLocks noChangeArrowheads="1"/>
          </p:cNvSpPr>
          <p:nvPr/>
        </p:nvSpPr>
        <p:spPr bwMode="auto">
          <a:xfrm>
            <a:off x="4831668" y="3866126"/>
            <a:ext cx="142474" cy="158629"/>
          </a:xfrm>
          <a:prstGeom prst="ellipse">
            <a:avLst/>
          </a:prstGeom>
          <a:solidFill>
            <a:schemeClr val="accent6">
              <a:lumMod val="60000"/>
              <a:lumOff val="40000"/>
            </a:schemeClr>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1" name="Oval 4"/>
          <p:cNvSpPr>
            <a:spLocks noChangeArrowheads="1"/>
          </p:cNvSpPr>
          <p:nvPr/>
        </p:nvSpPr>
        <p:spPr bwMode="auto">
          <a:xfrm>
            <a:off x="5746068" y="5316182"/>
            <a:ext cx="336855" cy="378744"/>
          </a:xfrm>
          <a:prstGeom prst="ellipse">
            <a:avLst/>
          </a:prstGeom>
          <a:solidFill>
            <a:srgbClr val="00B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2" name="Oval 4"/>
          <p:cNvSpPr>
            <a:spLocks noChangeArrowheads="1"/>
          </p:cNvSpPr>
          <p:nvPr/>
        </p:nvSpPr>
        <p:spPr bwMode="auto">
          <a:xfrm>
            <a:off x="5023755" y="4060490"/>
            <a:ext cx="262857" cy="293896"/>
          </a:xfrm>
          <a:prstGeom prst="ellipse">
            <a:avLst/>
          </a:prstGeom>
          <a:solidFill>
            <a:srgbClr val="FF9933"/>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4" name="Oval 4"/>
          <p:cNvSpPr>
            <a:spLocks noChangeArrowheads="1"/>
          </p:cNvSpPr>
          <p:nvPr/>
        </p:nvSpPr>
        <p:spPr bwMode="auto">
          <a:xfrm>
            <a:off x="5822268" y="4856726"/>
            <a:ext cx="173398" cy="194291"/>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5" name="Line 3"/>
          <p:cNvSpPr>
            <a:spLocks noChangeShapeType="1"/>
          </p:cNvSpPr>
          <p:nvPr/>
        </p:nvSpPr>
        <p:spPr bwMode="auto">
          <a:xfrm>
            <a:off x="3654481" y="4093077"/>
            <a:ext cx="254563" cy="11436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46" name="Picture 4" descr="C:\Users\pbuttigi\AppData\Local\Microsoft\Windows\Temporary Internet Files\Content.IE5\63JDIP6A\hole[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1856" y="3937195"/>
            <a:ext cx="423012" cy="21150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C:\Users\pbuttigi\AppData\Local\Microsoft\Windows\Temporary Internet Files\Content.IE5\63JDIP6A\hole[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41068" y="4146250"/>
            <a:ext cx="354150" cy="177075"/>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
          <p:cNvSpPr>
            <a:spLocks noChangeArrowheads="1"/>
          </p:cNvSpPr>
          <p:nvPr/>
        </p:nvSpPr>
        <p:spPr bwMode="auto">
          <a:xfrm>
            <a:off x="5669868" y="3875651"/>
            <a:ext cx="408644" cy="457444"/>
          </a:xfrm>
          <a:prstGeom prst="ellipse">
            <a:avLst/>
          </a:prstGeom>
          <a:solidFill>
            <a:srgbClr val="FFCC0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49" name="Line 3"/>
          <p:cNvSpPr>
            <a:spLocks noChangeShapeType="1"/>
          </p:cNvSpPr>
          <p:nvPr/>
        </p:nvSpPr>
        <p:spPr bwMode="auto">
          <a:xfrm>
            <a:off x="3787905" y="5459170"/>
            <a:ext cx="230238" cy="5044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0" name="Picture 4" descr="C:\Users\pbuttigi\AppData\Local\Microsoft\Windows\Temporary Internet Files\Content.IE5\63JDIP6A\hole[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80463" y="5390126"/>
            <a:ext cx="218996" cy="10949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C:\Users\pbuttigi\AppData\Local\Microsoft\Windows\Temporary Internet Files\Content.IE5\63JDIP6A\hole[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98268" y="5237726"/>
            <a:ext cx="354150" cy="177075"/>
          </a:xfrm>
          <a:prstGeom prst="rect">
            <a:avLst/>
          </a:prstGeom>
          <a:noFill/>
          <a:extLst>
            <a:ext uri="{909E8E84-426E-40DD-AFC4-6F175D3DCCD1}">
              <a14:hiddenFill xmlns:a14="http://schemas.microsoft.com/office/drawing/2010/main">
                <a:solidFill>
                  <a:srgbClr val="FFFFFF"/>
                </a:solidFill>
              </a14:hiddenFill>
            </a:ext>
          </a:extLst>
        </p:spPr>
      </p:pic>
      <p:sp>
        <p:nvSpPr>
          <p:cNvPr id="53" name="Oval 4"/>
          <p:cNvSpPr>
            <a:spLocks noChangeArrowheads="1"/>
          </p:cNvSpPr>
          <p:nvPr/>
        </p:nvSpPr>
        <p:spPr bwMode="auto">
          <a:xfrm>
            <a:off x="4450668" y="4118883"/>
            <a:ext cx="231672" cy="256485"/>
          </a:xfrm>
          <a:prstGeom prst="ellipse">
            <a:avLst/>
          </a:prstGeom>
          <a:solidFill>
            <a:srgbClr val="E9C805"/>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54" name="Line 3"/>
          <p:cNvSpPr>
            <a:spLocks noChangeShapeType="1"/>
          </p:cNvSpPr>
          <p:nvPr/>
        </p:nvSpPr>
        <p:spPr bwMode="auto">
          <a:xfrm>
            <a:off x="4722074" y="4856726"/>
            <a:ext cx="185794" cy="8565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3" name="Oval 4"/>
          <p:cNvSpPr>
            <a:spLocks noChangeArrowheads="1"/>
          </p:cNvSpPr>
          <p:nvPr/>
        </p:nvSpPr>
        <p:spPr bwMode="auto">
          <a:xfrm>
            <a:off x="4831668" y="4856482"/>
            <a:ext cx="408644" cy="457444"/>
          </a:xfrm>
          <a:prstGeom prst="ellipse">
            <a:avLst/>
          </a:prstGeom>
          <a:solidFill>
            <a:srgbClr val="92D050"/>
          </a:solidFill>
          <a:ln w="38100" algn="ctr">
            <a:solidFill>
              <a:schemeClr val="bg1"/>
            </a:solidFill>
            <a:round/>
            <a:headEnd/>
            <a:tailEnd/>
          </a:ln>
          <a:effectLst>
            <a:outerShdw dist="20000" dir="5400000" rotWithShape="0">
              <a:srgbClr val="000000">
                <a:alpha val="37999"/>
              </a:srgbClr>
            </a:outerShdw>
          </a:effectLst>
        </p:spPr>
        <p:txBody>
          <a:bodyPr wrap="none" anchor="ctr"/>
          <a:lstStyle/>
          <a:p>
            <a:pPr fontAlgn="auto">
              <a:spcBef>
                <a:spcPts val="0"/>
              </a:spcBef>
              <a:spcAft>
                <a:spcPts val="0"/>
              </a:spcAft>
              <a:defRPr/>
            </a:pPr>
            <a:endParaRPr lang="en-GB">
              <a:solidFill>
                <a:schemeClr val="lt1"/>
              </a:solidFill>
              <a:latin typeface="+mn-lt"/>
              <a:cs typeface="+mn-cs"/>
            </a:endParaRPr>
          </a:p>
        </p:txBody>
      </p:sp>
      <p:sp>
        <p:nvSpPr>
          <p:cNvPr id="55" name="Line 3"/>
          <p:cNvSpPr>
            <a:spLocks noChangeShapeType="1"/>
          </p:cNvSpPr>
          <p:nvPr/>
        </p:nvSpPr>
        <p:spPr bwMode="auto">
          <a:xfrm flipV="1">
            <a:off x="4145868" y="5400497"/>
            <a:ext cx="265066" cy="14202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1" name="Picture 4" descr="C:\Users\pbuttigi\AppData\Local\Microsoft\Windows\Temporary Internet Files\Content.IE5\63JDIP6A\hole[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03072" y="5466326"/>
            <a:ext cx="218996" cy="1094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648312" y="6089045"/>
            <a:ext cx="3276600" cy="461665"/>
          </a:xfrm>
          <a:prstGeom prst="rect">
            <a:avLst/>
          </a:prstGeom>
          <a:noFill/>
        </p:spPr>
        <p:txBody>
          <a:bodyPr wrap="square" rtlCol="0">
            <a:spAutoFit/>
          </a:bodyPr>
          <a:lstStyle/>
          <a:p>
            <a:r>
              <a:rPr lang="en-US" sz="2400" dirty="0" smtClean="0"/>
              <a:t>Knowledge graph</a:t>
            </a:r>
            <a:endParaRPr lang="en-US" sz="2400" dirty="0"/>
          </a:p>
        </p:txBody>
      </p:sp>
      <p:sp>
        <p:nvSpPr>
          <p:cNvPr id="56" name="Slide Number Placeholder 1"/>
          <p:cNvSpPr>
            <a:spLocks noGrp="1"/>
          </p:cNvSpPr>
          <p:nvPr>
            <p:ph type="sldNum" sz="quarter" idx="12"/>
          </p:nvPr>
        </p:nvSpPr>
        <p:spPr>
          <a:xfrm>
            <a:off x="6553200" y="6492875"/>
            <a:ext cx="2133600" cy="365125"/>
          </a:xfrm>
        </p:spPr>
        <p:txBody>
          <a:bodyPr/>
          <a:lstStyle/>
          <a:p>
            <a:fld id="{060AB1CE-4C39-4F53-967E-D7E580C66B6C}" type="slidenum">
              <a:rPr lang="en-US" smtClean="0">
                <a:solidFill>
                  <a:schemeClr val="tx1"/>
                </a:solidFill>
              </a:rPr>
              <a:t>9</a:t>
            </a:fld>
            <a:endParaRPr lang="en-US" dirty="0">
              <a:solidFill>
                <a:schemeClr val="tx1"/>
              </a:solidFill>
            </a:endParaRPr>
          </a:p>
        </p:txBody>
      </p:sp>
      <p:pic>
        <p:nvPicPr>
          <p:cNvPr id="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40"/>
            <a:ext cx="9142560" cy="82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588583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1884</TotalTime>
  <Words>4442</Words>
  <Application>Microsoft Office PowerPoint</Application>
  <PresentationFormat>On-screen Show (4:3)</PresentationFormat>
  <Paragraphs>930</Paragraphs>
  <Slides>79</Slides>
  <Notes>71</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dc:creator>
  <cp:lastModifiedBy>kai</cp:lastModifiedBy>
  <cp:revision>133</cp:revision>
  <dcterms:created xsi:type="dcterms:W3CDTF">2018-03-16T10:18:51Z</dcterms:created>
  <dcterms:modified xsi:type="dcterms:W3CDTF">2018-03-19T08:32:22Z</dcterms:modified>
</cp:coreProperties>
</file>